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8" r:id="rId2"/>
  </p:sldMasterIdLst>
  <p:notesMasterIdLst>
    <p:notesMasterId r:id="rId24"/>
  </p:notesMasterIdLst>
  <p:sldIdLst>
    <p:sldId id="427" r:id="rId3"/>
    <p:sldId id="428" r:id="rId4"/>
    <p:sldId id="467" r:id="rId5"/>
    <p:sldId id="472" r:id="rId6"/>
    <p:sldId id="474" r:id="rId7"/>
    <p:sldId id="475" r:id="rId8"/>
    <p:sldId id="473" r:id="rId9"/>
    <p:sldId id="469" r:id="rId10"/>
    <p:sldId id="470" r:id="rId11"/>
    <p:sldId id="471" r:id="rId12"/>
    <p:sldId id="478" r:id="rId13"/>
    <p:sldId id="477" r:id="rId14"/>
    <p:sldId id="479" r:id="rId15"/>
    <p:sldId id="480" r:id="rId16"/>
    <p:sldId id="483" r:id="rId17"/>
    <p:sldId id="481" r:id="rId18"/>
    <p:sldId id="490" r:id="rId19"/>
    <p:sldId id="492" r:id="rId20"/>
    <p:sldId id="491" r:id="rId21"/>
    <p:sldId id="476" r:id="rId22"/>
    <p:sldId id="459" r:id="rId23"/>
  </p:sldIdLst>
  <p:sldSz cx="9144000" cy="6858000" type="screen4x3"/>
  <p:notesSz cx="6858000" cy="9947275"/>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9C0C"/>
    <a:srgbClr val="FFFF00"/>
    <a:srgbClr val="D60093"/>
    <a:srgbClr val="E5FFFF"/>
    <a:srgbClr val="33CC33"/>
    <a:srgbClr val="FFEFC1"/>
    <a:srgbClr val="CC99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13" autoAdjust="0"/>
    <p:restoredTop sz="94660"/>
  </p:normalViewPr>
  <p:slideViewPr>
    <p:cSldViewPr>
      <p:cViewPr varScale="1">
        <p:scale>
          <a:sx n="93" d="100"/>
          <a:sy n="93" d="100"/>
        </p:scale>
        <p:origin x="113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72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1AE086-3DD6-4514-916F-C5CEA09634AF}" type="doc">
      <dgm:prSet loTypeId="urn:microsoft.com/office/officeart/2005/8/layout/process1" loCatId="process" qsTypeId="urn:microsoft.com/office/officeart/2005/8/quickstyle/simple1" qsCatId="simple" csTypeId="urn:microsoft.com/office/officeart/2005/8/colors/accent1_2" csCatId="accent1" phldr="1"/>
      <dgm:spPr/>
    </dgm:pt>
    <dgm:pt modelId="{6BEE40B4-8761-4BC7-8EC1-460C3B3E7865}">
      <dgm:prSet phldrT="[Text]" custT="1"/>
      <dgm:spPr/>
      <dgm:t>
        <a:bodyPr/>
        <a:lstStyle/>
        <a:p>
          <a:pPr algn="ctr">
            <a:buFont typeface="Arial" panose="020B0604020202020204" pitchFamily="34" charset="0"/>
            <a:buChar char="•"/>
          </a:pPr>
          <a:r>
            <a:rPr lang="en-GB" sz="2000" dirty="0">
              <a:solidFill>
                <a:schemeClr val="tx1"/>
              </a:solidFill>
            </a:rPr>
            <a:t>(a) Convey a position or stance</a:t>
          </a:r>
        </a:p>
        <a:p>
          <a:pPr algn="ctr">
            <a:buFont typeface="Arial" panose="020B0604020202020204" pitchFamily="34" charset="0"/>
            <a:buChar char="•"/>
          </a:pPr>
          <a:r>
            <a:rPr lang="en-GB" sz="2000" dirty="0">
              <a:solidFill>
                <a:schemeClr val="tx1"/>
              </a:solidFill>
            </a:rPr>
            <a:t>(b) Justify and evaluate arguments</a:t>
          </a:r>
        </a:p>
        <a:p>
          <a:pPr algn="ctr">
            <a:buFont typeface="Arial" panose="020B0604020202020204" pitchFamily="34" charset="0"/>
            <a:buChar char="•"/>
          </a:pPr>
          <a:r>
            <a:rPr lang="en-GB" sz="2000" dirty="0">
              <a:solidFill>
                <a:schemeClr val="tx1"/>
              </a:solidFill>
            </a:rPr>
            <a:t>(c) Use good or reliable evidence</a:t>
          </a:r>
        </a:p>
        <a:p>
          <a:pPr algn="ctr">
            <a:buFont typeface="Arial" panose="020B0604020202020204" pitchFamily="34" charset="0"/>
            <a:buChar char="•"/>
          </a:pPr>
          <a:r>
            <a:rPr lang="en-GB" sz="2000" dirty="0">
              <a:solidFill>
                <a:schemeClr val="tx1"/>
              </a:solidFill>
            </a:rPr>
            <a:t>(d) Provide sensible assumptions</a:t>
          </a:r>
        </a:p>
        <a:p>
          <a:pPr algn="ctr">
            <a:buFont typeface="Arial" panose="020B0604020202020204" pitchFamily="34" charset="0"/>
            <a:buChar char="•"/>
          </a:pPr>
          <a:r>
            <a:rPr lang="en-GB" sz="2000" dirty="0">
              <a:solidFill>
                <a:schemeClr val="tx1"/>
              </a:solidFill>
            </a:rPr>
            <a:t>(e) Synthesise information</a:t>
          </a:r>
        </a:p>
        <a:p>
          <a:pPr algn="ctr">
            <a:buFont typeface="Arial" panose="020B0604020202020204" pitchFamily="34" charset="0"/>
            <a:buChar char="•"/>
          </a:pPr>
          <a:r>
            <a:rPr lang="en-GB" sz="2000" dirty="0">
              <a:solidFill>
                <a:schemeClr val="tx1"/>
              </a:solidFill>
            </a:rPr>
            <a:t>(f) Present a point of view in a structured, clear, well-reasoned way</a:t>
          </a:r>
        </a:p>
        <a:p>
          <a:pPr algn="ctr">
            <a:buFont typeface="Arial" panose="020B0604020202020204" pitchFamily="34" charset="0"/>
            <a:buChar char="•"/>
          </a:pPr>
          <a:r>
            <a:rPr lang="en-GB" sz="1400" dirty="0">
              <a:solidFill>
                <a:schemeClr val="tx1"/>
              </a:solidFill>
            </a:rPr>
            <a:t>(Adapted/summarised from Cottrell, 2011)</a:t>
          </a:r>
        </a:p>
      </dgm:t>
    </dgm:pt>
    <dgm:pt modelId="{79EF2174-BA94-412D-ACBF-AE761ADEF0FA}" type="parTrans" cxnId="{C3EFAFEA-8F85-48DA-A52C-12DB67A08234}">
      <dgm:prSet/>
      <dgm:spPr/>
      <dgm:t>
        <a:bodyPr/>
        <a:lstStyle/>
        <a:p>
          <a:endParaRPr lang="en-GB"/>
        </a:p>
      </dgm:t>
    </dgm:pt>
    <dgm:pt modelId="{C07DEE38-CE9A-432C-8B79-CA2D81B47212}" type="sibTrans" cxnId="{C3EFAFEA-8F85-48DA-A52C-12DB67A08234}">
      <dgm:prSet/>
      <dgm:spPr>
        <a:solidFill>
          <a:srgbClr val="FF0000"/>
        </a:solidFill>
      </dgm:spPr>
      <dgm:t>
        <a:bodyPr/>
        <a:lstStyle/>
        <a:p>
          <a:endParaRPr lang="en-GB"/>
        </a:p>
      </dgm:t>
    </dgm:pt>
    <dgm:pt modelId="{BA8660D4-4CE9-4C58-A18C-E361E33277EE}">
      <dgm:prSet phldrT="[Text]" custT="1"/>
      <dgm:spPr>
        <a:solidFill>
          <a:srgbClr val="FFFF00"/>
        </a:solidFill>
      </dgm:spPr>
      <dgm:t>
        <a:bodyPr/>
        <a:lstStyle/>
        <a:p>
          <a:pPr algn="ctr">
            <a:buFont typeface="Arial" panose="020B0604020202020204" pitchFamily="34" charset="0"/>
            <a:buChar char="•"/>
          </a:pPr>
          <a:r>
            <a:rPr lang="en-GB" sz="2000" b="1" dirty="0">
              <a:solidFill>
                <a:schemeClr val="tx1"/>
              </a:solidFill>
            </a:rPr>
            <a:t>General Language Functions</a:t>
          </a:r>
        </a:p>
        <a:p>
          <a:pPr algn="ctr">
            <a:buFont typeface="Arial" panose="020B0604020202020204" pitchFamily="34" charset="0"/>
            <a:buChar char="•"/>
          </a:pPr>
          <a:r>
            <a:rPr lang="en-GB" sz="2000" dirty="0">
              <a:solidFill>
                <a:schemeClr val="tx1"/>
              </a:solidFill>
            </a:rPr>
            <a:t>Being cautious</a:t>
          </a:r>
        </a:p>
        <a:p>
          <a:pPr algn="ctr">
            <a:buFont typeface="Arial" panose="020B0604020202020204" pitchFamily="34" charset="0"/>
            <a:buChar char="•"/>
          </a:pPr>
          <a:r>
            <a:rPr lang="en-GB" sz="2000" dirty="0">
              <a:solidFill>
                <a:schemeClr val="tx1"/>
              </a:solidFill>
            </a:rPr>
            <a:t>Being critical</a:t>
          </a:r>
        </a:p>
        <a:p>
          <a:pPr algn="ctr">
            <a:buFont typeface="Arial" panose="020B0604020202020204" pitchFamily="34" charset="0"/>
            <a:buChar char="•"/>
          </a:pPr>
          <a:r>
            <a:rPr lang="en-GB" sz="2000" dirty="0">
              <a:solidFill>
                <a:schemeClr val="tx1"/>
              </a:solidFill>
            </a:rPr>
            <a:t>Classifying and listing</a:t>
          </a:r>
        </a:p>
        <a:p>
          <a:pPr algn="ctr">
            <a:buFont typeface="Arial" panose="020B0604020202020204" pitchFamily="34" charset="0"/>
            <a:buChar char="•"/>
          </a:pPr>
          <a:r>
            <a:rPr lang="en-GB" sz="2000" dirty="0">
              <a:solidFill>
                <a:schemeClr val="tx1"/>
              </a:solidFill>
            </a:rPr>
            <a:t>Compare and contrast</a:t>
          </a:r>
        </a:p>
        <a:p>
          <a:pPr algn="ctr">
            <a:buFont typeface="Arial" panose="020B0604020202020204" pitchFamily="34" charset="0"/>
            <a:buChar char="•"/>
          </a:pPr>
          <a:r>
            <a:rPr lang="en-GB" sz="2000" dirty="0">
              <a:solidFill>
                <a:schemeClr val="tx1"/>
              </a:solidFill>
            </a:rPr>
            <a:t>Defining terms</a:t>
          </a:r>
        </a:p>
        <a:p>
          <a:pPr algn="ctr">
            <a:buFont typeface="Arial" panose="020B0604020202020204" pitchFamily="34" charset="0"/>
            <a:buChar char="•"/>
          </a:pPr>
          <a:r>
            <a:rPr lang="en-GB" sz="2000" dirty="0">
              <a:solidFill>
                <a:schemeClr val="tx1"/>
              </a:solidFill>
            </a:rPr>
            <a:t>Describing trends</a:t>
          </a:r>
        </a:p>
        <a:p>
          <a:pPr algn="ctr">
            <a:buFont typeface="Arial" panose="020B0604020202020204" pitchFamily="34" charset="0"/>
            <a:buChar char="•"/>
          </a:pPr>
          <a:r>
            <a:rPr lang="en-GB" sz="2000" dirty="0">
              <a:solidFill>
                <a:schemeClr val="tx1"/>
              </a:solidFill>
            </a:rPr>
            <a:t>Describing quantities</a:t>
          </a:r>
        </a:p>
        <a:p>
          <a:pPr algn="ctr">
            <a:buFont typeface="Arial" panose="020B0604020202020204" pitchFamily="34" charset="0"/>
            <a:buChar char="•"/>
          </a:pPr>
          <a:r>
            <a:rPr lang="en-GB" sz="2000" dirty="0">
              <a:solidFill>
                <a:schemeClr val="tx1"/>
              </a:solidFill>
            </a:rPr>
            <a:t>Explaining causality</a:t>
          </a:r>
        </a:p>
        <a:p>
          <a:pPr algn="ctr">
            <a:buFont typeface="Arial" panose="020B0604020202020204" pitchFamily="34" charset="0"/>
            <a:buChar char="•"/>
          </a:pPr>
          <a:r>
            <a:rPr lang="en-GB" sz="2000" dirty="0">
              <a:solidFill>
                <a:schemeClr val="tx1"/>
              </a:solidFill>
            </a:rPr>
            <a:t>Giving examples</a:t>
          </a:r>
        </a:p>
        <a:p>
          <a:pPr algn="ctr">
            <a:buFont typeface="Arial" panose="020B0604020202020204" pitchFamily="34" charset="0"/>
            <a:buChar char="•"/>
          </a:pPr>
          <a:r>
            <a:rPr lang="en-GB" sz="2000" dirty="0">
              <a:solidFill>
                <a:schemeClr val="tx1"/>
              </a:solidFill>
            </a:rPr>
            <a:t>Signalling transition</a:t>
          </a:r>
        </a:p>
        <a:p>
          <a:pPr algn="ctr">
            <a:buFont typeface="Arial" panose="020B0604020202020204" pitchFamily="34" charset="0"/>
            <a:buChar char="•"/>
          </a:pPr>
          <a:r>
            <a:rPr lang="en-GB" sz="2000" dirty="0">
              <a:solidFill>
                <a:schemeClr val="tx1"/>
              </a:solidFill>
            </a:rPr>
            <a:t>Writing about the past</a:t>
          </a:r>
        </a:p>
        <a:p>
          <a:pPr algn="ctr">
            <a:buFont typeface="Arial" panose="020B0604020202020204" pitchFamily="34" charset="0"/>
            <a:buChar char="•"/>
          </a:pPr>
          <a:r>
            <a:rPr lang="en-GB" sz="1400" dirty="0">
              <a:solidFill>
                <a:schemeClr val="tx1"/>
              </a:solidFill>
            </a:rPr>
            <a:t>(List of General Language Functions from Academic </a:t>
          </a:r>
          <a:r>
            <a:rPr lang="en-GB" sz="1400" dirty="0" err="1">
              <a:solidFill>
                <a:schemeClr val="tx1"/>
              </a:solidFill>
            </a:rPr>
            <a:t>Phrasebank</a:t>
          </a:r>
          <a:r>
            <a:rPr lang="en-GB" sz="1400" dirty="0">
              <a:solidFill>
                <a:schemeClr val="tx1"/>
              </a:solidFill>
            </a:rPr>
            <a:t>)</a:t>
          </a:r>
        </a:p>
      </dgm:t>
    </dgm:pt>
    <dgm:pt modelId="{15CF538C-B551-469B-9932-61AC493C6908}" type="parTrans" cxnId="{A9FD7FEE-C91F-4BE2-B386-6B28E1B44101}">
      <dgm:prSet/>
      <dgm:spPr/>
      <dgm:t>
        <a:bodyPr/>
        <a:lstStyle/>
        <a:p>
          <a:endParaRPr lang="en-GB"/>
        </a:p>
      </dgm:t>
    </dgm:pt>
    <dgm:pt modelId="{C7E449F2-571A-44C9-92C8-61F8A70B08A7}" type="sibTrans" cxnId="{A9FD7FEE-C91F-4BE2-B386-6B28E1B44101}">
      <dgm:prSet/>
      <dgm:spPr/>
      <dgm:t>
        <a:bodyPr/>
        <a:lstStyle/>
        <a:p>
          <a:endParaRPr lang="en-GB"/>
        </a:p>
      </dgm:t>
    </dgm:pt>
    <dgm:pt modelId="{FAB2E210-AFB4-412D-A611-883DAD6F04EA}" type="pres">
      <dgm:prSet presAssocID="{4E1AE086-3DD6-4514-916F-C5CEA09634AF}" presName="Name0" presStyleCnt="0">
        <dgm:presLayoutVars>
          <dgm:dir/>
          <dgm:resizeHandles val="exact"/>
        </dgm:presLayoutVars>
      </dgm:prSet>
      <dgm:spPr/>
    </dgm:pt>
    <dgm:pt modelId="{E5E3299E-68FF-49A0-870D-271A7197FA91}" type="pres">
      <dgm:prSet presAssocID="{6BEE40B4-8761-4BC7-8EC1-460C3B3E7865}" presName="node" presStyleLbl="node1" presStyleIdx="0" presStyleCnt="2" custScaleX="126161" custScaleY="126811">
        <dgm:presLayoutVars>
          <dgm:bulletEnabled val="1"/>
        </dgm:presLayoutVars>
      </dgm:prSet>
      <dgm:spPr/>
    </dgm:pt>
    <dgm:pt modelId="{37F405E1-FF13-45E5-BB08-7746BBB29DDD}" type="pres">
      <dgm:prSet presAssocID="{C07DEE38-CE9A-432C-8B79-CA2D81B47212}" presName="sibTrans" presStyleLbl="sibTrans2D1" presStyleIdx="0" presStyleCnt="1"/>
      <dgm:spPr/>
    </dgm:pt>
    <dgm:pt modelId="{F8AFE1BF-3093-4052-8BFE-F9C4A388DAE4}" type="pres">
      <dgm:prSet presAssocID="{C07DEE38-CE9A-432C-8B79-CA2D81B47212}" presName="connectorText" presStyleLbl="sibTrans2D1" presStyleIdx="0" presStyleCnt="1"/>
      <dgm:spPr/>
    </dgm:pt>
    <dgm:pt modelId="{09A7B753-E683-496C-9E3D-3DDAAB17F130}" type="pres">
      <dgm:prSet presAssocID="{BA8660D4-4CE9-4C58-A18C-E361E33277EE}" presName="node" presStyleLbl="node1" presStyleIdx="1" presStyleCnt="2" custScaleX="123112" custScaleY="126811" custLinFactNeighborX="-4175" custLinFactNeighborY="-3294">
        <dgm:presLayoutVars>
          <dgm:bulletEnabled val="1"/>
        </dgm:presLayoutVars>
      </dgm:prSet>
      <dgm:spPr/>
    </dgm:pt>
  </dgm:ptLst>
  <dgm:cxnLst>
    <dgm:cxn modelId="{36D3202B-2A77-435E-84F0-0A06975D9D5D}" type="presOf" srcId="{6BEE40B4-8761-4BC7-8EC1-460C3B3E7865}" destId="{E5E3299E-68FF-49A0-870D-271A7197FA91}" srcOrd="0" destOrd="0" presId="urn:microsoft.com/office/officeart/2005/8/layout/process1"/>
    <dgm:cxn modelId="{24335736-2D48-461B-87BF-54B7C2B3EC6E}" type="presOf" srcId="{4E1AE086-3DD6-4514-916F-C5CEA09634AF}" destId="{FAB2E210-AFB4-412D-A611-883DAD6F04EA}" srcOrd="0" destOrd="0" presId="urn:microsoft.com/office/officeart/2005/8/layout/process1"/>
    <dgm:cxn modelId="{430990A5-CC7D-40C0-8962-1976E0B285BA}" type="presOf" srcId="{C07DEE38-CE9A-432C-8B79-CA2D81B47212}" destId="{F8AFE1BF-3093-4052-8BFE-F9C4A388DAE4}" srcOrd="1" destOrd="0" presId="urn:microsoft.com/office/officeart/2005/8/layout/process1"/>
    <dgm:cxn modelId="{522AE8A5-006F-4242-B95B-F66A1C1BF74C}" type="presOf" srcId="{BA8660D4-4CE9-4C58-A18C-E361E33277EE}" destId="{09A7B753-E683-496C-9E3D-3DDAAB17F130}" srcOrd="0" destOrd="0" presId="urn:microsoft.com/office/officeart/2005/8/layout/process1"/>
    <dgm:cxn modelId="{BBD371B3-F913-4D91-9BDC-7A49416844DE}" type="presOf" srcId="{C07DEE38-CE9A-432C-8B79-CA2D81B47212}" destId="{37F405E1-FF13-45E5-BB08-7746BBB29DDD}" srcOrd="0" destOrd="0" presId="urn:microsoft.com/office/officeart/2005/8/layout/process1"/>
    <dgm:cxn modelId="{C3EFAFEA-8F85-48DA-A52C-12DB67A08234}" srcId="{4E1AE086-3DD6-4514-916F-C5CEA09634AF}" destId="{6BEE40B4-8761-4BC7-8EC1-460C3B3E7865}" srcOrd="0" destOrd="0" parTransId="{79EF2174-BA94-412D-ACBF-AE761ADEF0FA}" sibTransId="{C07DEE38-CE9A-432C-8B79-CA2D81B47212}"/>
    <dgm:cxn modelId="{A9FD7FEE-C91F-4BE2-B386-6B28E1B44101}" srcId="{4E1AE086-3DD6-4514-916F-C5CEA09634AF}" destId="{BA8660D4-4CE9-4C58-A18C-E361E33277EE}" srcOrd="1" destOrd="0" parTransId="{15CF538C-B551-469B-9932-61AC493C6908}" sibTransId="{C7E449F2-571A-44C9-92C8-61F8A70B08A7}"/>
    <dgm:cxn modelId="{6A3A72D4-E12C-4585-9736-3B17DD143990}" type="presParOf" srcId="{FAB2E210-AFB4-412D-A611-883DAD6F04EA}" destId="{E5E3299E-68FF-49A0-870D-271A7197FA91}" srcOrd="0" destOrd="0" presId="urn:microsoft.com/office/officeart/2005/8/layout/process1"/>
    <dgm:cxn modelId="{C00C5711-F6A3-4994-9BFE-23F242D2D5F8}" type="presParOf" srcId="{FAB2E210-AFB4-412D-A611-883DAD6F04EA}" destId="{37F405E1-FF13-45E5-BB08-7746BBB29DDD}" srcOrd="1" destOrd="0" presId="urn:microsoft.com/office/officeart/2005/8/layout/process1"/>
    <dgm:cxn modelId="{81E30677-0555-40A8-A8E5-57CF4EFF38BC}" type="presParOf" srcId="{37F405E1-FF13-45E5-BB08-7746BBB29DDD}" destId="{F8AFE1BF-3093-4052-8BFE-F9C4A388DAE4}" srcOrd="0" destOrd="0" presId="urn:microsoft.com/office/officeart/2005/8/layout/process1"/>
    <dgm:cxn modelId="{5622152E-C109-40A4-B4F0-3068510D31CB}" type="presParOf" srcId="{FAB2E210-AFB4-412D-A611-883DAD6F04EA}" destId="{09A7B753-E683-496C-9E3D-3DDAAB17F130}"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E3299E-68FF-49A0-870D-271A7197FA91}">
      <dsp:nvSpPr>
        <dsp:cNvPr id="0" name=""/>
        <dsp:cNvSpPr/>
      </dsp:nvSpPr>
      <dsp:spPr>
        <a:xfrm>
          <a:off x="5891" y="126541"/>
          <a:ext cx="3700644" cy="5579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Font typeface="Arial" panose="020B0604020202020204" pitchFamily="34" charset="0"/>
            <a:buNone/>
          </a:pPr>
          <a:r>
            <a:rPr lang="en-GB" sz="2000" kern="1200" dirty="0">
              <a:solidFill>
                <a:schemeClr val="tx1"/>
              </a:solidFill>
            </a:rPr>
            <a:t>(a) Convey a position or stance</a:t>
          </a:r>
        </a:p>
        <a:p>
          <a:pPr marL="0" lvl="0" indent="0" algn="ctr" defTabSz="889000">
            <a:lnSpc>
              <a:spcPct val="90000"/>
            </a:lnSpc>
            <a:spcBef>
              <a:spcPct val="0"/>
            </a:spcBef>
            <a:spcAft>
              <a:spcPct val="35000"/>
            </a:spcAft>
            <a:buFont typeface="Arial" panose="020B0604020202020204" pitchFamily="34" charset="0"/>
            <a:buNone/>
          </a:pPr>
          <a:r>
            <a:rPr lang="en-GB" sz="2000" kern="1200" dirty="0">
              <a:solidFill>
                <a:schemeClr val="tx1"/>
              </a:solidFill>
            </a:rPr>
            <a:t>(b) Justify and evaluate arguments</a:t>
          </a:r>
        </a:p>
        <a:p>
          <a:pPr marL="0" lvl="0" indent="0" algn="ctr" defTabSz="889000">
            <a:lnSpc>
              <a:spcPct val="90000"/>
            </a:lnSpc>
            <a:spcBef>
              <a:spcPct val="0"/>
            </a:spcBef>
            <a:spcAft>
              <a:spcPct val="35000"/>
            </a:spcAft>
            <a:buFont typeface="Arial" panose="020B0604020202020204" pitchFamily="34" charset="0"/>
            <a:buNone/>
          </a:pPr>
          <a:r>
            <a:rPr lang="en-GB" sz="2000" kern="1200" dirty="0">
              <a:solidFill>
                <a:schemeClr val="tx1"/>
              </a:solidFill>
            </a:rPr>
            <a:t>(c) Use good or reliable evidence</a:t>
          </a:r>
        </a:p>
        <a:p>
          <a:pPr marL="0" lvl="0" indent="0" algn="ctr" defTabSz="889000">
            <a:lnSpc>
              <a:spcPct val="90000"/>
            </a:lnSpc>
            <a:spcBef>
              <a:spcPct val="0"/>
            </a:spcBef>
            <a:spcAft>
              <a:spcPct val="35000"/>
            </a:spcAft>
            <a:buFont typeface="Arial" panose="020B0604020202020204" pitchFamily="34" charset="0"/>
            <a:buNone/>
          </a:pPr>
          <a:r>
            <a:rPr lang="en-GB" sz="2000" kern="1200" dirty="0">
              <a:solidFill>
                <a:schemeClr val="tx1"/>
              </a:solidFill>
            </a:rPr>
            <a:t>(d) Provide sensible assumptions</a:t>
          </a:r>
        </a:p>
        <a:p>
          <a:pPr marL="0" lvl="0" indent="0" algn="ctr" defTabSz="889000">
            <a:lnSpc>
              <a:spcPct val="90000"/>
            </a:lnSpc>
            <a:spcBef>
              <a:spcPct val="0"/>
            </a:spcBef>
            <a:spcAft>
              <a:spcPct val="35000"/>
            </a:spcAft>
            <a:buFont typeface="Arial" panose="020B0604020202020204" pitchFamily="34" charset="0"/>
            <a:buNone/>
          </a:pPr>
          <a:r>
            <a:rPr lang="en-GB" sz="2000" kern="1200" dirty="0">
              <a:solidFill>
                <a:schemeClr val="tx1"/>
              </a:solidFill>
            </a:rPr>
            <a:t>(e) Synthesise information</a:t>
          </a:r>
        </a:p>
        <a:p>
          <a:pPr marL="0" lvl="0" indent="0" algn="ctr" defTabSz="889000">
            <a:lnSpc>
              <a:spcPct val="90000"/>
            </a:lnSpc>
            <a:spcBef>
              <a:spcPct val="0"/>
            </a:spcBef>
            <a:spcAft>
              <a:spcPct val="35000"/>
            </a:spcAft>
            <a:buFont typeface="Arial" panose="020B0604020202020204" pitchFamily="34" charset="0"/>
            <a:buNone/>
          </a:pPr>
          <a:r>
            <a:rPr lang="en-GB" sz="2000" kern="1200" dirty="0">
              <a:solidFill>
                <a:schemeClr val="tx1"/>
              </a:solidFill>
            </a:rPr>
            <a:t>(f) Present a point of view in a structured, clear, well-reasoned way</a:t>
          </a:r>
        </a:p>
        <a:p>
          <a:pPr marL="0" lvl="0" indent="0" algn="ctr" defTabSz="889000">
            <a:lnSpc>
              <a:spcPct val="90000"/>
            </a:lnSpc>
            <a:spcBef>
              <a:spcPct val="0"/>
            </a:spcBef>
            <a:spcAft>
              <a:spcPct val="35000"/>
            </a:spcAft>
            <a:buFont typeface="Arial" panose="020B0604020202020204" pitchFamily="34" charset="0"/>
            <a:buNone/>
          </a:pPr>
          <a:r>
            <a:rPr lang="en-GB" sz="1400" kern="1200" dirty="0">
              <a:solidFill>
                <a:schemeClr val="tx1"/>
              </a:solidFill>
            </a:rPr>
            <a:t>(Adapted/summarised from Cottrell, 2011)</a:t>
          </a:r>
        </a:p>
      </dsp:txBody>
      <dsp:txXfrm>
        <a:off x="114279" y="234929"/>
        <a:ext cx="3483868" cy="5362789"/>
      </dsp:txXfrm>
    </dsp:sp>
    <dsp:sp modelId="{37F405E1-FF13-45E5-BB08-7746BBB29DDD}">
      <dsp:nvSpPr>
        <dsp:cNvPr id="0" name=""/>
        <dsp:cNvSpPr/>
      </dsp:nvSpPr>
      <dsp:spPr>
        <a:xfrm rot="21509018">
          <a:off x="3987511" y="2488289"/>
          <a:ext cx="596099" cy="727451"/>
        </a:xfrm>
        <a:prstGeom prst="rightArrow">
          <a:avLst>
            <a:gd name="adj1" fmla="val 60000"/>
            <a:gd name="adj2" fmla="val 50000"/>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77950">
            <a:lnSpc>
              <a:spcPct val="90000"/>
            </a:lnSpc>
            <a:spcBef>
              <a:spcPct val="0"/>
            </a:spcBef>
            <a:spcAft>
              <a:spcPct val="35000"/>
            </a:spcAft>
            <a:buNone/>
          </a:pPr>
          <a:endParaRPr lang="en-GB" sz="3100" kern="1200"/>
        </a:p>
      </dsp:txBody>
      <dsp:txXfrm>
        <a:off x="3987542" y="2636145"/>
        <a:ext cx="417269" cy="436471"/>
      </dsp:txXfrm>
    </dsp:sp>
    <dsp:sp modelId="{09A7B753-E683-496C-9E3D-3DDAAB17F130}">
      <dsp:nvSpPr>
        <dsp:cNvPr id="0" name=""/>
        <dsp:cNvSpPr/>
      </dsp:nvSpPr>
      <dsp:spPr>
        <a:xfrm>
          <a:off x="4830858" y="0"/>
          <a:ext cx="3611208" cy="5579565"/>
        </a:xfrm>
        <a:prstGeom prst="roundRect">
          <a:avLst>
            <a:gd name="adj" fmla="val 10000"/>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Font typeface="Arial" panose="020B0604020202020204" pitchFamily="34" charset="0"/>
            <a:buNone/>
          </a:pPr>
          <a:r>
            <a:rPr lang="en-GB" sz="2000" b="1" kern="1200" dirty="0">
              <a:solidFill>
                <a:schemeClr val="tx1"/>
              </a:solidFill>
            </a:rPr>
            <a:t>General Language Functions</a:t>
          </a:r>
        </a:p>
        <a:p>
          <a:pPr marL="0" lvl="0" indent="0" algn="ctr" defTabSz="889000">
            <a:lnSpc>
              <a:spcPct val="90000"/>
            </a:lnSpc>
            <a:spcBef>
              <a:spcPct val="0"/>
            </a:spcBef>
            <a:spcAft>
              <a:spcPct val="35000"/>
            </a:spcAft>
            <a:buFont typeface="Arial" panose="020B0604020202020204" pitchFamily="34" charset="0"/>
            <a:buNone/>
          </a:pPr>
          <a:r>
            <a:rPr lang="en-GB" sz="2000" kern="1200" dirty="0">
              <a:solidFill>
                <a:schemeClr val="tx1"/>
              </a:solidFill>
            </a:rPr>
            <a:t>Being cautious</a:t>
          </a:r>
        </a:p>
        <a:p>
          <a:pPr marL="0" lvl="0" indent="0" algn="ctr" defTabSz="889000">
            <a:lnSpc>
              <a:spcPct val="90000"/>
            </a:lnSpc>
            <a:spcBef>
              <a:spcPct val="0"/>
            </a:spcBef>
            <a:spcAft>
              <a:spcPct val="35000"/>
            </a:spcAft>
            <a:buFont typeface="Arial" panose="020B0604020202020204" pitchFamily="34" charset="0"/>
            <a:buNone/>
          </a:pPr>
          <a:r>
            <a:rPr lang="en-GB" sz="2000" kern="1200" dirty="0">
              <a:solidFill>
                <a:schemeClr val="tx1"/>
              </a:solidFill>
            </a:rPr>
            <a:t>Being critical</a:t>
          </a:r>
        </a:p>
        <a:p>
          <a:pPr marL="0" lvl="0" indent="0" algn="ctr" defTabSz="889000">
            <a:lnSpc>
              <a:spcPct val="90000"/>
            </a:lnSpc>
            <a:spcBef>
              <a:spcPct val="0"/>
            </a:spcBef>
            <a:spcAft>
              <a:spcPct val="35000"/>
            </a:spcAft>
            <a:buFont typeface="Arial" panose="020B0604020202020204" pitchFamily="34" charset="0"/>
            <a:buNone/>
          </a:pPr>
          <a:r>
            <a:rPr lang="en-GB" sz="2000" kern="1200" dirty="0">
              <a:solidFill>
                <a:schemeClr val="tx1"/>
              </a:solidFill>
            </a:rPr>
            <a:t>Classifying and listing</a:t>
          </a:r>
        </a:p>
        <a:p>
          <a:pPr marL="0" lvl="0" indent="0" algn="ctr" defTabSz="889000">
            <a:lnSpc>
              <a:spcPct val="90000"/>
            </a:lnSpc>
            <a:spcBef>
              <a:spcPct val="0"/>
            </a:spcBef>
            <a:spcAft>
              <a:spcPct val="35000"/>
            </a:spcAft>
            <a:buFont typeface="Arial" panose="020B0604020202020204" pitchFamily="34" charset="0"/>
            <a:buNone/>
          </a:pPr>
          <a:r>
            <a:rPr lang="en-GB" sz="2000" kern="1200" dirty="0">
              <a:solidFill>
                <a:schemeClr val="tx1"/>
              </a:solidFill>
            </a:rPr>
            <a:t>Compare and contrast</a:t>
          </a:r>
        </a:p>
        <a:p>
          <a:pPr marL="0" lvl="0" indent="0" algn="ctr" defTabSz="889000">
            <a:lnSpc>
              <a:spcPct val="90000"/>
            </a:lnSpc>
            <a:spcBef>
              <a:spcPct val="0"/>
            </a:spcBef>
            <a:spcAft>
              <a:spcPct val="35000"/>
            </a:spcAft>
            <a:buFont typeface="Arial" panose="020B0604020202020204" pitchFamily="34" charset="0"/>
            <a:buNone/>
          </a:pPr>
          <a:r>
            <a:rPr lang="en-GB" sz="2000" kern="1200" dirty="0">
              <a:solidFill>
                <a:schemeClr val="tx1"/>
              </a:solidFill>
            </a:rPr>
            <a:t>Defining terms</a:t>
          </a:r>
        </a:p>
        <a:p>
          <a:pPr marL="0" lvl="0" indent="0" algn="ctr" defTabSz="889000">
            <a:lnSpc>
              <a:spcPct val="90000"/>
            </a:lnSpc>
            <a:spcBef>
              <a:spcPct val="0"/>
            </a:spcBef>
            <a:spcAft>
              <a:spcPct val="35000"/>
            </a:spcAft>
            <a:buFont typeface="Arial" panose="020B0604020202020204" pitchFamily="34" charset="0"/>
            <a:buNone/>
          </a:pPr>
          <a:r>
            <a:rPr lang="en-GB" sz="2000" kern="1200" dirty="0">
              <a:solidFill>
                <a:schemeClr val="tx1"/>
              </a:solidFill>
            </a:rPr>
            <a:t>Describing trends</a:t>
          </a:r>
        </a:p>
        <a:p>
          <a:pPr marL="0" lvl="0" indent="0" algn="ctr" defTabSz="889000">
            <a:lnSpc>
              <a:spcPct val="90000"/>
            </a:lnSpc>
            <a:spcBef>
              <a:spcPct val="0"/>
            </a:spcBef>
            <a:spcAft>
              <a:spcPct val="35000"/>
            </a:spcAft>
            <a:buFont typeface="Arial" panose="020B0604020202020204" pitchFamily="34" charset="0"/>
            <a:buNone/>
          </a:pPr>
          <a:r>
            <a:rPr lang="en-GB" sz="2000" kern="1200" dirty="0">
              <a:solidFill>
                <a:schemeClr val="tx1"/>
              </a:solidFill>
            </a:rPr>
            <a:t>Describing quantities</a:t>
          </a:r>
        </a:p>
        <a:p>
          <a:pPr marL="0" lvl="0" indent="0" algn="ctr" defTabSz="889000">
            <a:lnSpc>
              <a:spcPct val="90000"/>
            </a:lnSpc>
            <a:spcBef>
              <a:spcPct val="0"/>
            </a:spcBef>
            <a:spcAft>
              <a:spcPct val="35000"/>
            </a:spcAft>
            <a:buFont typeface="Arial" panose="020B0604020202020204" pitchFamily="34" charset="0"/>
            <a:buNone/>
          </a:pPr>
          <a:r>
            <a:rPr lang="en-GB" sz="2000" kern="1200" dirty="0">
              <a:solidFill>
                <a:schemeClr val="tx1"/>
              </a:solidFill>
            </a:rPr>
            <a:t>Explaining causality</a:t>
          </a:r>
        </a:p>
        <a:p>
          <a:pPr marL="0" lvl="0" indent="0" algn="ctr" defTabSz="889000">
            <a:lnSpc>
              <a:spcPct val="90000"/>
            </a:lnSpc>
            <a:spcBef>
              <a:spcPct val="0"/>
            </a:spcBef>
            <a:spcAft>
              <a:spcPct val="35000"/>
            </a:spcAft>
            <a:buFont typeface="Arial" panose="020B0604020202020204" pitchFamily="34" charset="0"/>
            <a:buNone/>
          </a:pPr>
          <a:r>
            <a:rPr lang="en-GB" sz="2000" kern="1200" dirty="0">
              <a:solidFill>
                <a:schemeClr val="tx1"/>
              </a:solidFill>
            </a:rPr>
            <a:t>Giving examples</a:t>
          </a:r>
        </a:p>
        <a:p>
          <a:pPr marL="0" lvl="0" indent="0" algn="ctr" defTabSz="889000">
            <a:lnSpc>
              <a:spcPct val="90000"/>
            </a:lnSpc>
            <a:spcBef>
              <a:spcPct val="0"/>
            </a:spcBef>
            <a:spcAft>
              <a:spcPct val="35000"/>
            </a:spcAft>
            <a:buFont typeface="Arial" panose="020B0604020202020204" pitchFamily="34" charset="0"/>
            <a:buNone/>
          </a:pPr>
          <a:r>
            <a:rPr lang="en-GB" sz="2000" kern="1200" dirty="0">
              <a:solidFill>
                <a:schemeClr val="tx1"/>
              </a:solidFill>
            </a:rPr>
            <a:t>Signalling transition</a:t>
          </a:r>
        </a:p>
        <a:p>
          <a:pPr marL="0" lvl="0" indent="0" algn="ctr" defTabSz="889000">
            <a:lnSpc>
              <a:spcPct val="90000"/>
            </a:lnSpc>
            <a:spcBef>
              <a:spcPct val="0"/>
            </a:spcBef>
            <a:spcAft>
              <a:spcPct val="35000"/>
            </a:spcAft>
            <a:buFont typeface="Arial" panose="020B0604020202020204" pitchFamily="34" charset="0"/>
            <a:buNone/>
          </a:pPr>
          <a:r>
            <a:rPr lang="en-GB" sz="2000" kern="1200" dirty="0">
              <a:solidFill>
                <a:schemeClr val="tx1"/>
              </a:solidFill>
            </a:rPr>
            <a:t>Writing about the past</a:t>
          </a:r>
        </a:p>
        <a:p>
          <a:pPr marL="0" lvl="0" indent="0" algn="ctr" defTabSz="889000">
            <a:lnSpc>
              <a:spcPct val="90000"/>
            </a:lnSpc>
            <a:spcBef>
              <a:spcPct val="0"/>
            </a:spcBef>
            <a:spcAft>
              <a:spcPct val="35000"/>
            </a:spcAft>
            <a:buFont typeface="Arial" panose="020B0604020202020204" pitchFamily="34" charset="0"/>
            <a:buNone/>
          </a:pPr>
          <a:r>
            <a:rPr lang="en-GB" sz="1400" kern="1200" dirty="0">
              <a:solidFill>
                <a:schemeClr val="tx1"/>
              </a:solidFill>
            </a:rPr>
            <a:t>(List of General Language Functions from Academic </a:t>
          </a:r>
          <a:r>
            <a:rPr lang="en-GB" sz="1400" kern="1200" dirty="0" err="1">
              <a:solidFill>
                <a:schemeClr val="tx1"/>
              </a:solidFill>
            </a:rPr>
            <a:t>Phrasebank</a:t>
          </a:r>
          <a:r>
            <a:rPr lang="en-GB" sz="1400" kern="1200" dirty="0">
              <a:solidFill>
                <a:schemeClr val="tx1"/>
              </a:solidFill>
            </a:rPr>
            <a:t>)</a:t>
          </a:r>
        </a:p>
      </dsp:txBody>
      <dsp:txXfrm>
        <a:off x="4936627" y="105769"/>
        <a:ext cx="3399670" cy="5368027"/>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97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ltLang="en-US" dirty="0"/>
          </a:p>
        </p:txBody>
      </p:sp>
      <p:sp>
        <p:nvSpPr>
          <p:cNvPr id="6147" name="Rectangle 3"/>
          <p:cNvSpPr>
            <a:spLocks noGrp="1" noChangeArrowheads="1"/>
          </p:cNvSpPr>
          <p:nvPr>
            <p:ph type="dt" idx="1"/>
          </p:nvPr>
        </p:nvSpPr>
        <p:spPr bwMode="auto">
          <a:xfrm>
            <a:off x="3884613" y="0"/>
            <a:ext cx="2971800" cy="497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en-US" dirty="0"/>
          </a:p>
        </p:txBody>
      </p:sp>
      <p:sp>
        <p:nvSpPr>
          <p:cNvPr id="6148" name="Rectangle 4"/>
          <p:cNvSpPr>
            <a:spLocks noGrp="1" noRot="1" noChangeAspect="1" noChangeArrowheads="1" noTextEdit="1"/>
          </p:cNvSpPr>
          <p:nvPr>
            <p:ph type="sldImg" idx="2"/>
          </p:nvPr>
        </p:nvSpPr>
        <p:spPr bwMode="auto">
          <a:xfrm>
            <a:off x="942975" y="746125"/>
            <a:ext cx="4972050" cy="37306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85800" y="4724956"/>
            <a:ext cx="5486400" cy="4476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6150" name="Rectangle 6"/>
          <p:cNvSpPr>
            <a:spLocks noGrp="1" noChangeArrowheads="1"/>
          </p:cNvSpPr>
          <p:nvPr>
            <p:ph type="ftr" sz="quarter" idx="4"/>
          </p:nvPr>
        </p:nvSpPr>
        <p:spPr bwMode="auto">
          <a:xfrm>
            <a:off x="0" y="9448185"/>
            <a:ext cx="2971800" cy="497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ltLang="en-US" dirty="0"/>
          </a:p>
        </p:txBody>
      </p:sp>
      <p:sp>
        <p:nvSpPr>
          <p:cNvPr id="6151" name="Rectangle 7"/>
          <p:cNvSpPr>
            <a:spLocks noGrp="1" noChangeArrowheads="1"/>
          </p:cNvSpPr>
          <p:nvPr>
            <p:ph type="sldNum" sz="quarter" idx="5"/>
          </p:nvPr>
        </p:nvSpPr>
        <p:spPr bwMode="auto">
          <a:xfrm>
            <a:off x="3884613" y="9448185"/>
            <a:ext cx="2971800" cy="497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D726689-C8A7-4AAD-A815-4408926227F8}" type="slidenum">
              <a:rPr lang="en-GB" altLang="en-US"/>
              <a:pPr/>
              <a:t>‹#›</a:t>
            </a:fld>
            <a:endParaRPr lang="en-GB" altLang="en-US" dirty="0"/>
          </a:p>
        </p:txBody>
      </p:sp>
    </p:spTree>
    <p:extLst>
      <p:ext uri="{BB962C8B-B14F-4D97-AF65-F5344CB8AC3E}">
        <p14:creationId xmlns:p14="http://schemas.microsoft.com/office/powerpoint/2010/main" val="9394313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Dr John Morley, Director, the University-wide Language Programmes, University of Manchester</a:t>
            </a:r>
          </a:p>
        </p:txBody>
      </p:sp>
      <p:sp>
        <p:nvSpPr>
          <p:cNvPr id="4" name="Slide Number Placeholder 3"/>
          <p:cNvSpPr>
            <a:spLocks noGrp="1"/>
          </p:cNvSpPr>
          <p:nvPr>
            <p:ph type="sldNum" sz="quarter" idx="5"/>
          </p:nvPr>
        </p:nvSpPr>
        <p:spPr/>
        <p:txBody>
          <a:bodyPr/>
          <a:lstStyle/>
          <a:p>
            <a:fld id="{CD726689-C8A7-4AAD-A815-4408926227F8}" type="slidenum">
              <a:rPr lang="en-GB" altLang="en-US" smtClean="0"/>
              <a:pPr/>
              <a:t>15</a:t>
            </a:fld>
            <a:endParaRPr lang="en-GB" altLang="en-US" dirty="0"/>
          </a:p>
        </p:txBody>
      </p:sp>
    </p:spTree>
    <p:extLst>
      <p:ext uri="{BB962C8B-B14F-4D97-AF65-F5344CB8AC3E}">
        <p14:creationId xmlns:p14="http://schemas.microsoft.com/office/powerpoint/2010/main" val="2488412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See a separate document for the analysis of the text</a:t>
            </a:r>
          </a:p>
        </p:txBody>
      </p:sp>
      <p:sp>
        <p:nvSpPr>
          <p:cNvPr id="4" name="Slide Number Placeholder 3"/>
          <p:cNvSpPr>
            <a:spLocks noGrp="1"/>
          </p:cNvSpPr>
          <p:nvPr>
            <p:ph type="sldNum" sz="quarter" idx="5"/>
          </p:nvPr>
        </p:nvSpPr>
        <p:spPr/>
        <p:txBody>
          <a:bodyPr/>
          <a:lstStyle/>
          <a:p>
            <a:fld id="{CD726689-C8A7-4AAD-A815-4408926227F8}" type="slidenum">
              <a:rPr lang="en-GB" altLang="en-US" smtClean="0"/>
              <a:pPr/>
              <a:t>19</a:t>
            </a:fld>
            <a:endParaRPr lang="en-GB" altLang="en-US" dirty="0"/>
          </a:p>
        </p:txBody>
      </p:sp>
    </p:spTree>
    <p:extLst>
      <p:ext uri="{BB962C8B-B14F-4D97-AF65-F5344CB8AC3E}">
        <p14:creationId xmlns:p14="http://schemas.microsoft.com/office/powerpoint/2010/main" val="27999825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279525" y="1600200"/>
            <a:ext cx="7085013" cy="1066800"/>
          </a:xfrm>
        </p:spPr>
        <p:txBody>
          <a:bodyPr/>
          <a:lstStyle>
            <a:lvl1pPr>
              <a:defRPr/>
            </a:lvl1pPr>
          </a:lstStyle>
          <a:p>
            <a:pPr lvl="0"/>
            <a:r>
              <a:rPr lang="en-GB" altLang="en-US" noProof="0"/>
              <a:t>Click to edit Master title style</a:t>
            </a:r>
          </a:p>
        </p:txBody>
      </p:sp>
      <p:sp>
        <p:nvSpPr>
          <p:cNvPr id="3075" name="Rectangle 3"/>
          <p:cNvSpPr>
            <a:spLocks noGrp="1" noChangeArrowheads="1"/>
          </p:cNvSpPr>
          <p:nvPr>
            <p:ph type="subTitle" idx="1"/>
          </p:nvPr>
        </p:nvSpPr>
        <p:spPr>
          <a:xfrm>
            <a:off x="1279525" y="2819400"/>
            <a:ext cx="5256213" cy="1143000"/>
          </a:xfrm>
        </p:spPr>
        <p:txBody>
          <a:bodyPr/>
          <a:lstStyle>
            <a:lvl1pPr marL="0" indent="0">
              <a:buFontTx/>
              <a:buNone/>
              <a:defRPr/>
            </a:lvl1pPr>
          </a:lstStyle>
          <a:p>
            <a:pPr lvl="0"/>
            <a:r>
              <a:rPr lang="en-GB" altLang="en-US" noProof="0"/>
              <a:t>Click to edit Master subtitle style</a:t>
            </a:r>
          </a:p>
        </p:txBody>
      </p:sp>
      <p:sp>
        <p:nvSpPr>
          <p:cNvPr id="3076" name="Rectangle 4"/>
          <p:cNvSpPr>
            <a:spLocks noGrp="1" noChangeArrowheads="1"/>
          </p:cNvSpPr>
          <p:nvPr>
            <p:ph type="dt" sz="half" idx="2"/>
          </p:nvPr>
        </p:nvSpPr>
        <p:spPr/>
        <p:txBody>
          <a:bodyPr/>
          <a:lstStyle>
            <a:lvl1pPr>
              <a:defRPr/>
            </a:lvl1pPr>
          </a:lstStyle>
          <a:p>
            <a:endParaRPr lang="en-GB" altLang="en-US" dirty="0"/>
          </a:p>
        </p:txBody>
      </p:sp>
      <p:sp>
        <p:nvSpPr>
          <p:cNvPr id="3077" name="Rectangle 5"/>
          <p:cNvSpPr>
            <a:spLocks noGrp="1" noChangeArrowheads="1"/>
          </p:cNvSpPr>
          <p:nvPr>
            <p:ph type="ftr" sz="quarter" idx="3"/>
          </p:nvPr>
        </p:nvSpPr>
        <p:spPr/>
        <p:txBody>
          <a:bodyPr/>
          <a:lstStyle>
            <a:lvl1pPr>
              <a:defRPr/>
            </a:lvl1pPr>
          </a:lstStyle>
          <a:p>
            <a:endParaRPr lang="en-GB" altLang="en-US" dirty="0"/>
          </a:p>
        </p:txBody>
      </p:sp>
      <p:sp>
        <p:nvSpPr>
          <p:cNvPr id="3078" name="Rectangle 6"/>
          <p:cNvSpPr>
            <a:spLocks noGrp="1" noChangeArrowheads="1"/>
          </p:cNvSpPr>
          <p:nvPr>
            <p:ph type="sldNum" sz="quarter" idx="4"/>
          </p:nvPr>
        </p:nvSpPr>
        <p:spPr/>
        <p:txBody>
          <a:bodyPr/>
          <a:lstStyle>
            <a:lvl1pPr>
              <a:defRPr/>
            </a:lvl1pPr>
          </a:lstStyle>
          <a:p>
            <a:fld id="{7CE559EF-7A72-4A38-9E66-463B92B62612}" type="slidenum">
              <a:rPr lang="en-GB" altLang="en-US"/>
              <a:pPr/>
              <a:t>‹#›</a:t>
            </a:fld>
            <a:endParaRPr lang="en-GB" altLang="en-US" dirty="0"/>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dirty="0"/>
          </a:p>
        </p:txBody>
      </p:sp>
      <p:sp>
        <p:nvSpPr>
          <p:cNvPr id="5" name="Footer Placeholder 4"/>
          <p:cNvSpPr>
            <a:spLocks noGrp="1"/>
          </p:cNvSpPr>
          <p:nvPr>
            <p:ph type="ftr" sz="quarter" idx="11"/>
          </p:nvPr>
        </p:nvSpPr>
        <p:spPr/>
        <p:txBody>
          <a:bodyPr/>
          <a:lstStyle>
            <a:lvl1pPr>
              <a:defRPr/>
            </a:lvl1pPr>
          </a:lstStyle>
          <a:p>
            <a:endParaRPr lang="en-GB" altLang="en-US" dirty="0"/>
          </a:p>
        </p:txBody>
      </p:sp>
      <p:sp>
        <p:nvSpPr>
          <p:cNvPr id="6" name="Slide Number Placeholder 5"/>
          <p:cNvSpPr>
            <a:spLocks noGrp="1"/>
          </p:cNvSpPr>
          <p:nvPr>
            <p:ph type="sldNum" sz="quarter" idx="12"/>
          </p:nvPr>
        </p:nvSpPr>
        <p:spPr/>
        <p:txBody>
          <a:bodyPr/>
          <a:lstStyle>
            <a:lvl1pPr>
              <a:defRPr/>
            </a:lvl1pPr>
          </a:lstStyle>
          <a:p>
            <a:fld id="{C01C0F42-F608-40B5-AFDA-C320FCD79C70}" type="slidenum">
              <a:rPr lang="en-GB" altLang="en-US"/>
              <a:pPr/>
              <a:t>‹#›</a:t>
            </a:fld>
            <a:endParaRPr lang="en-GB" altLang="en-US" dirty="0"/>
          </a:p>
        </p:txBody>
      </p:sp>
    </p:spTree>
    <p:extLst>
      <p:ext uri="{BB962C8B-B14F-4D97-AF65-F5344CB8AC3E}">
        <p14:creationId xmlns:p14="http://schemas.microsoft.com/office/powerpoint/2010/main" val="39448608"/>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4475" y="685800"/>
            <a:ext cx="1771650" cy="54403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279525" y="685800"/>
            <a:ext cx="5162550" cy="5440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dirty="0"/>
          </a:p>
        </p:txBody>
      </p:sp>
      <p:sp>
        <p:nvSpPr>
          <p:cNvPr id="5" name="Footer Placeholder 4"/>
          <p:cNvSpPr>
            <a:spLocks noGrp="1"/>
          </p:cNvSpPr>
          <p:nvPr>
            <p:ph type="ftr" sz="quarter" idx="11"/>
          </p:nvPr>
        </p:nvSpPr>
        <p:spPr/>
        <p:txBody>
          <a:bodyPr/>
          <a:lstStyle>
            <a:lvl1pPr>
              <a:defRPr/>
            </a:lvl1pPr>
          </a:lstStyle>
          <a:p>
            <a:endParaRPr lang="en-GB" altLang="en-US" dirty="0"/>
          </a:p>
        </p:txBody>
      </p:sp>
      <p:sp>
        <p:nvSpPr>
          <p:cNvPr id="6" name="Slide Number Placeholder 5"/>
          <p:cNvSpPr>
            <a:spLocks noGrp="1"/>
          </p:cNvSpPr>
          <p:nvPr>
            <p:ph type="sldNum" sz="quarter" idx="12"/>
          </p:nvPr>
        </p:nvSpPr>
        <p:spPr/>
        <p:txBody>
          <a:bodyPr/>
          <a:lstStyle>
            <a:lvl1pPr>
              <a:defRPr/>
            </a:lvl1pPr>
          </a:lstStyle>
          <a:p>
            <a:fld id="{8CEAB083-B7DD-41B4-99CB-E7FB71DE19F7}" type="slidenum">
              <a:rPr lang="en-GB" altLang="en-US"/>
              <a:pPr/>
              <a:t>‹#›</a:t>
            </a:fld>
            <a:endParaRPr lang="en-GB" altLang="en-US" dirty="0"/>
          </a:p>
        </p:txBody>
      </p:sp>
    </p:spTree>
    <p:extLst>
      <p:ext uri="{BB962C8B-B14F-4D97-AF65-F5344CB8AC3E}">
        <p14:creationId xmlns:p14="http://schemas.microsoft.com/office/powerpoint/2010/main" val="3546075126"/>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White / Magenta Basic">
    <p:spTree>
      <p:nvGrpSpPr>
        <p:cNvPr id="1" name=""/>
        <p:cNvGrpSpPr/>
        <p:nvPr/>
      </p:nvGrpSpPr>
      <p:grpSpPr>
        <a:xfrm>
          <a:off x="0" y="0"/>
          <a:ext cx="0" cy="0"/>
          <a:chOff x="0" y="0"/>
          <a:chExt cx="0" cy="0"/>
        </a:xfrm>
      </p:grpSpPr>
      <p:pic>
        <p:nvPicPr>
          <p:cNvPr id="22" name="PowerPointTemplateSlides14.jpg"/>
          <p:cNvPicPr/>
          <p:nvPr/>
        </p:nvPicPr>
        <p:blipFill>
          <a:blip r:embed="rId2" cstate="print"/>
          <a:stretch>
            <a:fillRect/>
          </a:stretch>
        </p:blipFill>
        <p:spPr>
          <a:xfrm>
            <a:off x="716" y="0"/>
            <a:ext cx="9142571" cy="6858000"/>
          </a:xfrm>
          <a:prstGeom prst="rect">
            <a:avLst/>
          </a:prstGeom>
          <a:ln w="12700">
            <a:miter lim="400000"/>
          </a:ln>
        </p:spPr>
      </p:pic>
    </p:spTree>
    <p:extLst>
      <p:ext uri="{BB962C8B-B14F-4D97-AF65-F5344CB8AC3E}">
        <p14:creationId xmlns:p14="http://schemas.microsoft.com/office/powerpoint/2010/main" val="3464383485"/>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10189-8D59-467A-BA5B-D5B37E070568}"/>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4667E453-4B2B-4D0A-BBB7-E77FC8E5704C}"/>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1A53AE8-837F-4210-BFDD-6C52D47F15A8}"/>
              </a:ext>
            </a:extLst>
          </p:cNvPr>
          <p:cNvSpPr>
            <a:spLocks noGrp="1"/>
          </p:cNvSpPr>
          <p:nvPr>
            <p:ph type="dt" sz="half" idx="10"/>
          </p:nvPr>
        </p:nvSpPr>
        <p:spPr/>
        <p:txBody>
          <a:bodyPr/>
          <a:lstStyle/>
          <a:p>
            <a:endParaRPr lang="en-GB" altLang="en-US" dirty="0"/>
          </a:p>
        </p:txBody>
      </p:sp>
      <p:sp>
        <p:nvSpPr>
          <p:cNvPr id="5" name="Footer Placeholder 4">
            <a:extLst>
              <a:ext uri="{FF2B5EF4-FFF2-40B4-BE49-F238E27FC236}">
                <a16:creationId xmlns:a16="http://schemas.microsoft.com/office/drawing/2014/main" id="{18E7BC61-50FD-42DF-A338-9C66662BC4D0}"/>
              </a:ext>
            </a:extLst>
          </p:cNvPr>
          <p:cNvSpPr>
            <a:spLocks noGrp="1"/>
          </p:cNvSpPr>
          <p:nvPr>
            <p:ph type="ftr" sz="quarter" idx="11"/>
          </p:nvPr>
        </p:nvSpPr>
        <p:spPr/>
        <p:txBody>
          <a:bodyPr/>
          <a:lstStyle/>
          <a:p>
            <a:endParaRPr lang="en-GB" altLang="en-US" dirty="0"/>
          </a:p>
        </p:txBody>
      </p:sp>
      <p:sp>
        <p:nvSpPr>
          <p:cNvPr id="6" name="Slide Number Placeholder 5">
            <a:extLst>
              <a:ext uri="{FF2B5EF4-FFF2-40B4-BE49-F238E27FC236}">
                <a16:creationId xmlns:a16="http://schemas.microsoft.com/office/drawing/2014/main" id="{AC3C080E-0207-4586-9B82-11254782E64C}"/>
              </a:ext>
            </a:extLst>
          </p:cNvPr>
          <p:cNvSpPr>
            <a:spLocks noGrp="1"/>
          </p:cNvSpPr>
          <p:nvPr>
            <p:ph type="sldNum" sz="quarter" idx="12"/>
          </p:nvPr>
        </p:nvSpPr>
        <p:spPr/>
        <p:txBody>
          <a:bodyPr/>
          <a:lstStyle/>
          <a:p>
            <a:fld id="{7CE559EF-7A72-4A38-9E66-463B92B62612}" type="slidenum">
              <a:rPr lang="en-GB" altLang="en-US" smtClean="0"/>
              <a:pPr/>
              <a:t>‹#›</a:t>
            </a:fld>
            <a:endParaRPr lang="en-GB" altLang="en-US" dirty="0"/>
          </a:p>
        </p:txBody>
      </p:sp>
    </p:spTree>
    <p:extLst>
      <p:ext uri="{BB962C8B-B14F-4D97-AF65-F5344CB8AC3E}">
        <p14:creationId xmlns:p14="http://schemas.microsoft.com/office/powerpoint/2010/main" val="37590649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FC44D-7A20-4928-88B1-ED41EFCD4D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8B5AF13-1AEE-4D10-8483-E85C57DFE07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54F4795-49BA-48FE-91F3-E55EE89C9F4C}"/>
              </a:ext>
            </a:extLst>
          </p:cNvPr>
          <p:cNvSpPr>
            <a:spLocks noGrp="1"/>
          </p:cNvSpPr>
          <p:nvPr>
            <p:ph type="dt" sz="half" idx="10"/>
          </p:nvPr>
        </p:nvSpPr>
        <p:spPr/>
        <p:txBody>
          <a:bodyPr/>
          <a:lstStyle/>
          <a:p>
            <a:endParaRPr lang="en-GB" altLang="en-US" dirty="0"/>
          </a:p>
        </p:txBody>
      </p:sp>
      <p:sp>
        <p:nvSpPr>
          <p:cNvPr id="5" name="Footer Placeholder 4">
            <a:extLst>
              <a:ext uri="{FF2B5EF4-FFF2-40B4-BE49-F238E27FC236}">
                <a16:creationId xmlns:a16="http://schemas.microsoft.com/office/drawing/2014/main" id="{D416EC60-4651-4AF9-949E-60DE95DCF6E0}"/>
              </a:ext>
            </a:extLst>
          </p:cNvPr>
          <p:cNvSpPr>
            <a:spLocks noGrp="1"/>
          </p:cNvSpPr>
          <p:nvPr>
            <p:ph type="ftr" sz="quarter" idx="11"/>
          </p:nvPr>
        </p:nvSpPr>
        <p:spPr/>
        <p:txBody>
          <a:bodyPr/>
          <a:lstStyle/>
          <a:p>
            <a:endParaRPr lang="en-GB" altLang="en-US" dirty="0"/>
          </a:p>
        </p:txBody>
      </p:sp>
      <p:sp>
        <p:nvSpPr>
          <p:cNvPr id="6" name="Slide Number Placeholder 5">
            <a:extLst>
              <a:ext uri="{FF2B5EF4-FFF2-40B4-BE49-F238E27FC236}">
                <a16:creationId xmlns:a16="http://schemas.microsoft.com/office/drawing/2014/main" id="{B1FDB6C5-76CA-46D4-9E4B-E0C0188ADE19}"/>
              </a:ext>
            </a:extLst>
          </p:cNvPr>
          <p:cNvSpPr>
            <a:spLocks noGrp="1"/>
          </p:cNvSpPr>
          <p:nvPr>
            <p:ph type="sldNum" sz="quarter" idx="12"/>
          </p:nvPr>
        </p:nvSpPr>
        <p:spPr/>
        <p:txBody>
          <a:bodyPr/>
          <a:lstStyle/>
          <a:p>
            <a:fld id="{71BB3672-5E97-4806-938E-4AEDD6CBF6BD}" type="slidenum">
              <a:rPr lang="en-GB" altLang="en-US" smtClean="0"/>
              <a:pPr/>
              <a:t>‹#›</a:t>
            </a:fld>
            <a:endParaRPr lang="en-GB" altLang="en-US" dirty="0"/>
          </a:p>
        </p:txBody>
      </p:sp>
    </p:spTree>
    <p:extLst>
      <p:ext uri="{BB962C8B-B14F-4D97-AF65-F5344CB8AC3E}">
        <p14:creationId xmlns:p14="http://schemas.microsoft.com/office/powerpoint/2010/main" val="28047980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45615-F3C5-4EF8-ABF1-9A5651F0500C}"/>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BC90B5D-97B7-4DE6-B98A-05F5C57114F3}"/>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A86D27-7F4C-4072-8A89-F9B6FE6BD4F3}"/>
              </a:ext>
            </a:extLst>
          </p:cNvPr>
          <p:cNvSpPr>
            <a:spLocks noGrp="1"/>
          </p:cNvSpPr>
          <p:nvPr>
            <p:ph type="dt" sz="half" idx="10"/>
          </p:nvPr>
        </p:nvSpPr>
        <p:spPr/>
        <p:txBody>
          <a:bodyPr/>
          <a:lstStyle/>
          <a:p>
            <a:endParaRPr lang="en-GB" altLang="en-US" dirty="0"/>
          </a:p>
        </p:txBody>
      </p:sp>
      <p:sp>
        <p:nvSpPr>
          <p:cNvPr id="5" name="Footer Placeholder 4">
            <a:extLst>
              <a:ext uri="{FF2B5EF4-FFF2-40B4-BE49-F238E27FC236}">
                <a16:creationId xmlns:a16="http://schemas.microsoft.com/office/drawing/2014/main" id="{0491AECE-9642-4F59-833F-80536D30BA12}"/>
              </a:ext>
            </a:extLst>
          </p:cNvPr>
          <p:cNvSpPr>
            <a:spLocks noGrp="1"/>
          </p:cNvSpPr>
          <p:nvPr>
            <p:ph type="ftr" sz="quarter" idx="11"/>
          </p:nvPr>
        </p:nvSpPr>
        <p:spPr/>
        <p:txBody>
          <a:bodyPr/>
          <a:lstStyle/>
          <a:p>
            <a:endParaRPr lang="en-GB" altLang="en-US" dirty="0"/>
          </a:p>
        </p:txBody>
      </p:sp>
      <p:sp>
        <p:nvSpPr>
          <p:cNvPr id="6" name="Slide Number Placeholder 5">
            <a:extLst>
              <a:ext uri="{FF2B5EF4-FFF2-40B4-BE49-F238E27FC236}">
                <a16:creationId xmlns:a16="http://schemas.microsoft.com/office/drawing/2014/main" id="{7C970F27-6B78-4369-8296-EDC9A5C363E7}"/>
              </a:ext>
            </a:extLst>
          </p:cNvPr>
          <p:cNvSpPr>
            <a:spLocks noGrp="1"/>
          </p:cNvSpPr>
          <p:nvPr>
            <p:ph type="sldNum" sz="quarter" idx="12"/>
          </p:nvPr>
        </p:nvSpPr>
        <p:spPr/>
        <p:txBody>
          <a:bodyPr/>
          <a:lstStyle/>
          <a:p>
            <a:fld id="{EF9B45D8-9114-4AB6-9A8F-C62DF1B3A64D}" type="slidenum">
              <a:rPr lang="en-GB" altLang="en-US" smtClean="0"/>
              <a:pPr/>
              <a:t>‹#›</a:t>
            </a:fld>
            <a:endParaRPr lang="en-GB" altLang="en-US" dirty="0"/>
          </a:p>
        </p:txBody>
      </p:sp>
    </p:spTree>
    <p:extLst>
      <p:ext uri="{BB962C8B-B14F-4D97-AF65-F5344CB8AC3E}">
        <p14:creationId xmlns:p14="http://schemas.microsoft.com/office/powerpoint/2010/main" val="3813733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5488C-B2AD-4283-955D-F1D5924323B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0FAA2DB-D53E-45E4-9D43-BB92630995D1}"/>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0521873-6CAB-404C-94B8-F346D9336967}"/>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B79B4E5-535C-4237-A10B-CA3649C2D4CA}"/>
              </a:ext>
            </a:extLst>
          </p:cNvPr>
          <p:cNvSpPr>
            <a:spLocks noGrp="1"/>
          </p:cNvSpPr>
          <p:nvPr>
            <p:ph type="dt" sz="half" idx="10"/>
          </p:nvPr>
        </p:nvSpPr>
        <p:spPr/>
        <p:txBody>
          <a:bodyPr/>
          <a:lstStyle/>
          <a:p>
            <a:endParaRPr lang="en-GB" altLang="en-US" dirty="0"/>
          </a:p>
        </p:txBody>
      </p:sp>
      <p:sp>
        <p:nvSpPr>
          <p:cNvPr id="6" name="Footer Placeholder 5">
            <a:extLst>
              <a:ext uri="{FF2B5EF4-FFF2-40B4-BE49-F238E27FC236}">
                <a16:creationId xmlns:a16="http://schemas.microsoft.com/office/drawing/2014/main" id="{9A147BCB-FC01-4C32-B4C7-C14722CEFC02}"/>
              </a:ext>
            </a:extLst>
          </p:cNvPr>
          <p:cNvSpPr>
            <a:spLocks noGrp="1"/>
          </p:cNvSpPr>
          <p:nvPr>
            <p:ph type="ftr" sz="quarter" idx="11"/>
          </p:nvPr>
        </p:nvSpPr>
        <p:spPr/>
        <p:txBody>
          <a:bodyPr/>
          <a:lstStyle/>
          <a:p>
            <a:endParaRPr lang="en-GB" altLang="en-US" dirty="0"/>
          </a:p>
        </p:txBody>
      </p:sp>
      <p:sp>
        <p:nvSpPr>
          <p:cNvPr id="7" name="Slide Number Placeholder 6">
            <a:extLst>
              <a:ext uri="{FF2B5EF4-FFF2-40B4-BE49-F238E27FC236}">
                <a16:creationId xmlns:a16="http://schemas.microsoft.com/office/drawing/2014/main" id="{84272FF6-1900-4670-8385-A425FBF85387}"/>
              </a:ext>
            </a:extLst>
          </p:cNvPr>
          <p:cNvSpPr>
            <a:spLocks noGrp="1"/>
          </p:cNvSpPr>
          <p:nvPr>
            <p:ph type="sldNum" sz="quarter" idx="12"/>
          </p:nvPr>
        </p:nvSpPr>
        <p:spPr/>
        <p:txBody>
          <a:bodyPr/>
          <a:lstStyle/>
          <a:p>
            <a:fld id="{74CE11D1-943E-443D-AD2C-BF2A5801A56C}" type="slidenum">
              <a:rPr lang="en-GB" altLang="en-US" smtClean="0"/>
              <a:pPr/>
              <a:t>‹#›</a:t>
            </a:fld>
            <a:endParaRPr lang="en-GB" altLang="en-US" dirty="0"/>
          </a:p>
        </p:txBody>
      </p:sp>
    </p:spTree>
    <p:extLst>
      <p:ext uri="{BB962C8B-B14F-4D97-AF65-F5344CB8AC3E}">
        <p14:creationId xmlns:p14="http://schemas.microsoft.com/office/powerpoint/2010/main" val="16210073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DF6AD-784E-4F35-912E-32572DD2DA2C}"/>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7ACACFA-D5AC-4463-BDCB-426937D6268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9F598006-9610-460B-8DC3-28045F19F4E4}"/>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7674DB5-08D6-4DA9-B1D3-2F66249B76A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D0BD16F1-2482-4077-B30F-8CB4A9A9FB7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2078C55-B5A9-4F59-BE64-7F1488CAA723}"/>
              </a:ext>
            </a:extLst>
          </p:cNvPr>
          <p:cNvSpPr>
            <a:spLocks noGrp="1"/>
          </p:cNvSpPr>
          <p:nvPr>
            <p:ph type="dt" sz="half" idx="10"/>
          </p:nvPr>
        </p:nvSpPr>
        <p:spPr/>
        <p:txBody>
          <a:bodyPr/>
          <a:lstStyle/>
          <a:p>
            <a:endParaRPr lang="en-GB" altLang="en-US" dirty="0"/>
          </a:p>
        </p:txBody>
      </p:sp>
      <p:sp>
        <p:nvSpPr>
          <p:cNvPr id="8" name="Footer Placeholder 7">
            <a:extLst>
              <a:ext uri="{FF2B5EF4-FFF2-40B4-BE49-F238E27FC236}">
                <a16:creationId xmlns:a16="http://schemas.microsoft.com/office/drawing/2014/main" id="{D9CA1829-F162-4B62-99F8-83F89919FD2D}"/>
              </a:ext>
            </a:extLst>
          </p:cNvPr>
          <p:cNvSpPr>
            <a:spLocks noGrp="1"/>
          </p:cNvSpPr>
          <p:nvPr>
            <p:ph type="ftr" sz="quarter" idx="11"/>
          </p:nvPr>
        </p:nvSpPr>
        <p:spPr/>
        <p:txBody>
          <a:bodyPr/>
          <a:lstStyle/>
          <a:p>
            <a:endParaRPr lang="en-GB" altLang="en-US" dirty="0"/>
          </a:p>
        </p:txBody>
      </p:sp>
      <p:sp>
        <p:nvSpPr>
          <p:cNvPr id="9" name="Slide Number Placeholder 8">
            <a:extLst>
              <a:ext uri="{FF2B5EF4-FFF2-40B4-BE49-F238E27FC236}">
                <a16:creationId xmlns:a16="http://schemas.microsoft.com/office/drawing/2014/main" id="{EE024D9D-643E-4F50-A04A-9E374136485B}"/>
              </a:ext>
            </a:extLst>
          </p:cNvPr>
          <p:cNvSpPr>
            <a:spLocks noGrp="1"/>
          </p:cNvSpPr>
          <p:nvPr>
            <p:ph type="sldNum" sz="quarter" idx="12"/>
          </p:nvPr>
        </p:nvSpPr>
        <p:spPr/>
        <p:txBody>
          <a:bodyPr/>
          <a:lstStyle/>
          <a:p>
            <a:fld id="{05F3348F-C561-4B3F-A001-09B79C739964}" type="slidenum">
              <a:rPr lang="en-GB" altLang="en-US" smtClean="0"/>
              <a:pPr/>
              <a:t>‹#›</a:t>
            </a:fld>
            <a:endParaRPr lang="en-GB" altLang="en-US" dirty="0"/>
          </a:p>
        </p:txBody>
      </p:sp>
    </p:spTree>
    <p:extLst>
      <p:ext uri="{BB962C8B-B14F-4D97-AF65-F5344CB8AC3E}">
        <p14:creationId xmlns:p14="http://schemas.microsoft.com/office/powerpoint/2010/main" val="40606609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BD0A5-F93D-4B03-8FB6-22876263974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C4EF834-8488-4EEF-ABD9-FFBE2F7582D5}"/>
              </a:ext>
            </a:extLst>
          </p:cNvPr>
          <p:cNvSpPr>
            <a:spLocks noGrp="1"/>
          </p:cNvSpPr>
          <p:nvPr>
            <p:ph type="dt" sz="half" idx="10"/>
          </p:nvPr>
        </p:nvSpPr>
        <p:spPr/>
        <p:txBody>
          <a:bodyPr/>
          <a:lstStyle/>
          <a:p>
            <a:endParaRPr lang="en-GB" altLang="en-US" dirty="0"/>
          </a:p>
        </p:txBody>
      </p:sp>
      <p:sp>
        <p:nvSpPr>
          <p:cNvPr id="4" name="Footer Placeholder 3">
            <a:extLst>
              <a:ext uri="{FF2B5EF4-FFF2-40B4-BE49-F238E27FC236}">
                <a16:creationId xmlns:a16="http://schemas.microsoft.com/office/drawing/2014/main" id="{8BCB870A-6F9B-401F-A19B-58A6CF9AD8E7}"/>
              </a:ext>
            </a:extLst>
          </p:cNvPr>
          <p:cNvSpPr>
            <a:spLocks noGrp="1"/>
          </p:cNvSpPr>
          <p:nvPr>
            <p:ph type="ftr" sz="quarter" idx="11"/>
          </p:nvPr>
        </p:nvSpPr>
        <p:spPr/>
        <p:txBody>
          <a:bodyPr/>
          <a:lstStyle/>
          <a:p>
            <a:endParaRPr lang="en-GB" altLang="en-US" dirty="0"/>
          </a:p>
        </p:txBody>
      </p:sp>
      <p:sp>
        <p:nvSpPr>
          <p:cNvPr id="5" name="Slide Number Placeholder 4">
            <a:extLst>
              <a:ext uri="{FF2B5EF4-FFF2-40B4-BE49-F238E27FC236}">
                <a16:creationId xmlns:a16="http://schemas.microsoft.com/office/drawing/2014/main" id="{2BFAA2BA-5925-4E1A-9816-307CEBF06ACB}"/>
              </a:ext>
            </a:extLst>
          </p:cNvPr>
          <p:cNvSpPr>
            <a:spLocks noGrp="1"/>
          </p:cNvSpPr>
          <p:nvPr>
            <p:ph type="sldNum" sz="quarter" idx="12"/>
          </p:nvPr>
        </p:nvSpPr>
        <p:spPr/>
        <p:txBody>
          <a:bodyPr/>
          <a:lstStyle/>
          <a:p>
            <a:fld id="{A399FEE8-B73F-49DC-AA1B-9C6D841EC5A3}" type="slidenum">
              <a:rPr lang="en-GB" altLang="en-US" smtClean="0"/>
              <a:pPr/>
              <a:t>‹#›</a:t>
            </a:fld>
            <a:endParaRPr lang="en-GB" altLang="en-US" dirty="0"/>
          </a:p>
        </p:txBody>
      </p:sp>
    </p:spTree>
    <p:extLst>
      <p:ext uri="{BB962C8B-B14F-4D97-AF65-F5344CB8AC3E}">
        <p14:creationId xmlns:p14="http://schemas.microsoft.com/office/powerpoint/2010/main" val="33551079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092240-3A25-469D-A327-51D69324224E}"/>
              </a:ext>
            </a:extLst>
          </p:cNvPr>
          <p:cNvSpPr>
            <a:spLocks noGrp="1"/>
          </p:cNvSpPr>
          <p:nvPr>
            <p:ph type="dt" sz="half" idx="10"/>
          </p:nvPr>
        </p:nvSpPr>
        <p:spPr/>
        <p:txBody>
          <a:bodyPr/>
          <a:lstStyle/>
          <a:p>
            <a:endParaRPr lang="en-GB" altLang="en-US" dirty="0"/>
          </a:p>
        </p:txBody>
      </p:sp>
      <p:sp>
        <p:nvSpPr>
          <p:cNvPr id="3" name="Footer Placeholder 2">
            <a:extLst>
              <a:ext uri="{FF2B5EF4-FFF2-40B4-BE49-F238E27FC236}">
                <a16:creationId xmlns:a16="http://schemas.microsoft.com/office/drawing/2014/main" id="{F815CEED-5E22-497D-B178-61E2E84E9F57}"/>
              </a:ext>
            </a:extLst>
          </p:cNvPr>
          <p:cNvSpPr>
            <a:spLocks noGrp="1"/>
          </p:cNvSpPr>
          <p:nvPr>
            <p:ph type="ftr" sz="quarter" idx="11"/>
          </p:nvPr>
        </p:nvSpPr>
        <p:spPr/>
        <p:txBody>
          <a:bodyPr/>
          <a:lstStyle/>
          <a:p>
            <a:endParaRPr lang="en-GB" altLang="en-US" dirty="0"/>
          </a:p>
        </p:txBody>
      </p:sp>
      <p:sp>
        <p:nvSpPr>
          <p:cNvPr id="4" name="Slide Number Placeholder 3">
            <a:extLst>
              <a:ext uri="{FF2B5EF4-FFF2-40B4-BE49-F238E27FC236}">
                <a16:creationId xmlns:a16="http://schemas.microsoft.com/office/drawing/2014/main" id="{91754103-F66A-46B4-967E-1EBF73319DF3}"/>
              </a:ext>
            </a:extLst>
          </p:cNvPr>
          <p:cNvSpPr>
            <a:spLocks noGrp="1"/>
          </p:cNvSpPr>
          <p:nvPr>
            <p:ph type="sldNum" sz="quarter" idx="12"/>
          </p:nvPr>
        </p:nvSpPr>
        <p:spPr/>
        <p:txBody>
          <a:bodyPr/>
          <a:lstStyle/>
          <a:p>
            <a:fld id="{A0023444-0F6F-4E81-9759-E1482B62AE03}" type="slidenum">
              <a:rPr lang="en-GB" altLang="en-US" smtClean="0"/>
              <a:pPr/>
              <a:t>‹#›</a:t>
            </a:fld>
            <a:endParaRPr lang="en-GB" altLang="en-US" dirty="0"/>
          </a:p>
        </p:txBody>
      </p:sp>
    </p:spTree>
    <p:extLst>
      <p:ext uri="{BB962C8B-B14F-4D97-AF65-F5344CB8AC3E}">
        <p14:creationId xmlns:p14="http://schemas.microsoft.com/office/powerpoint/2010/main" val="1392589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dirty="0"/>
          </a:p>
        </p:txBody>
      </p:sp>
      <p:sp>
        <p:nvSpPr>
          <p:cNvPr id="5" name="Footer Placeholder 4"/>
          <p:cNvSpPr>
            <a:spLocks noGrp="1"/>
          </p:cNvSpPr>
          <p:nvPr>
            <p:ph type="ftr" sz="quarter" idx="11"/>
          </p:nvPr>
        </p:nvSpPr>
        <p:spPr/>
        <p:txBody>
          <a:bodyPr/>
          <a:lstStyle>
            <a:lvl1pPr>
              <a:defRPr/>
            </a:lvl1pPr>
          </a:lstStyle>
          <a:p>
            <a:endParaRPr lang="en-GB" altLang="en-US" dirty="0"/>
          </a:p>
        </p:txBody>
      </p:sp>
      <p:sp>
        <p:nvSpPr>
          <p:cNvPr id="6" name="Slide Number Placeholder 5"/>
          <p:cNvSpPr>
            <a:spLocks noGrp="1"/>
          </p:cNvSpPr>
          <p:nvPr>
            <p:ph type="sldNum" sz="quarter" idx="12"/>
          </p:nvPr>
        </p:nvSpPr>
        <p:spPr/>
        <p:txBody>
          <a:bodyPr/>
          <a:lstStyle>
            <a:lvl1pPr>
              <a:defRPr/>
            </a:lvl1pPr>
          </a:lstStyle>
          <a:p>
            <a:fld id="{71BB3672-5E97-4806-938E-4AEDD6CBF6BD}" type="slidenum">
              <a:rPr lang="en-GB" altLang="en-US"/>
              <a:pPr/>
              <a:t>‹#›</a:t>
            </a:fld>
            <a:endParaRPr lang="en-GB" altLang="en-US" dirty="0"/>
          </a:p>
        </p:txBody>
      </p:sp>
    </p:spTree>
    <p:extLst>
      <p:ext uri="{BB962C8B-B14F-4D97-AF65-F5344CB8AC3E}">
        <p14:creationId xmlns:p14="http://schemas.microsoft.com/office/powerpoint/2010/main" val="3914661251"/>
      </p:ext>
    </p:extLst>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75C00-4338-4171-88B4-1C7A1A91CDD4}"/>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2D2C4E8-0CF3-4FAB-94F2-23729B27F3BC}"/>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E7ABF44-FAD3-4074-930E-95B890BAA17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D5FACA12-8FDD-496D-8BE1-5B53F528DD9C}"/>
              </a:ext>
            </a:extLst>
          </p:cNvPr>
          <p:cNvSpPr>
            <a:spLocks noGrp="1"/>
          </p:cNvSpPr>
          <p:nvPr>
            <p:ph type="dt" sz="half" idx="10"/>
          </p:nvPr>
        </p:nvSpPr>
        <p:spPr/>
        <p:txBody>
          <a:bodyPr/>
          <a:lstStyle/>
          <a:p>
            <a:endParaRPr lang="en-GB" altLang="en-US" dirty="0"/>
          </a:p>
        </p:txBody>
      </p:sp>
      <p:sp>
        <p:nvSpPr>
          <p:cNvPr id="6" name="Footer Placeholder 5">
            <a:extLst>
              <a:ext uri="{FF2B5EF4-FFF2-40B4-BE49-F238E27FC236}">
                <a16:creationId xmlns:a16="http://schemas.microsoft.com/office/drawing/2014/main" id="{490D98A6-FA15-46B3-B361-0E2160F5E246}"/>
              </a:ext>
            </a:extLst>
          </p:cNvPr>
          <p:cNvSpPr>
            <a:spLocks noGrp="1"/>
          </p:cNvSpPr>
          <p:nvPr>
            <p:ph type="ftr" sz="quarter" idx="11"/>
          </p:nvPr>
        </p:nvSpPr>
        <p:spPr/>
        <p:txBody>
          <a:bodyPr/>
          <a:lstStyle/>
          <a:p>
            <a:endParaRPr lang="en-GB" altLang="en-US" dirty="0"/>
          </a:p>
        </p:txBody>
      </p:sp>
      <p:sp>
        <p:nvSpPr>
          <p:cNvPr id="7" name="Slide Number Placeholder 6">
            <a:extLst>
              <a:ext uri="{FF2B5EF4-FFF2-40B4-BE49-F238E27FC236}">
                <a16:creationId xmlns:a16="http://schemas.microsoft.com/office/drawing/2014/main" id="{2AE9FC77-F027-4734-B69E-0F70C396079E}"/>
              </a:ext>
            </a:extLst>
          </p:cNvPr>
          <p:cNvSpPr>
            <a:spLocks noGrp="1"/>
          </p:cNvSpPr>
          <p:nvPr>
            <p:ph type="sldNum" sz="quarter" idx="12"/>
          </p:nvPr>
        </p:nvSpPr>
        <p:spPr/>
        <p:txBody>
          <a:bodyPr/>
          <a:lstStyle/>
          <a:p>
            <a:fld id="{ABDF0402-1FBD-4B0B-B1CA-59F21C32088E}" type="slidenum">
              <a:rPr lang="en-GB" altLang="en-US" smtClean="0"/>
              <a:pPr/>
              <a:t>‹#›</a:t>
            </a:fld>
            <a:endParaRPr lang="en-GB" altLang="en-US" dirty="0"/>
          </a:p>
        </p:txBody>
      </p:sp>
    </p:spTree>
    <p:extLst>
      <p:ext uri="{BB962C8B-B14F-4D97-AF65-F5344CB8AC3E}">
        <p14:creationId xmlns:p14="http://schemas.microsoft.com/office/powerpoint/2010/main" val="17660001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3217D-B168-487E-97C1-8F717BD0C2A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780EE36-31EE-4275-985A-21E90F1C646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AC870C42-FB34-460E-BDEE-9723F72D61B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22F0C8A1-68E7-4DE8-AA84-B64E42773CBE}"/>
              </a:ext>
            </a:extLst>
          </p:cNvPr>
          <p:cNvSpPr>
            <a:spLocks noGrp="1"/>
          </p:cNvSpPr>
          <p:nvPr>
            <p:ph type="dt" sz="half" idx="10"/>
          </p:nvPr>
        </p:nvSpPr>
        <p:spPr/>
        <p:txBody>
          <a:bodyPr/>
          <a:lstStyle/>
          <a:p>
            <a:endParaRPr lang="en-GB" altLang="en-US" dirty="0"/>
          </a:p>
        </p:txBody>
      </p:sp>
      <p:sp>
        <p:nvSpPr>
          <p:cNvPr id="6" name="Footer Placeholder 5">
            <a:extLst>
              <a:ext uri="{FF2B5EF4-FFF2-40B4-BE49-F238E27FC236}">
                <a16:creationId xmlns:a16="http://schemas.microsoft.com/office/drawing/2014/main" id="{BD5D5C42-9AAF-421F-876C-C6F26866A3A4}"/>
              </a:ext>
            </a:extLst>
          </p:cNvPr>
          <p:cNvSpPr>
            <a:spLocks noGrp="1"/>
          </p:cNvSpPr>
          <p:nvPr>
            <p:ph type="ftr" sz="quarter" idx="11"/>
          </p:nvPr>
        </p:nvSpPr>
        <p:spPr/>
        <p:txBody>
          <a:bodyPr/>
          <a:lstStyle/>
          <a:p>
            <a:endParaRPr lang="en-GB" altLang="en-US" dirty="0"/>
          </a:p>
        </p:txBody>
      </p:sp>
      <p:sp>
        <p:nvSpPr>
          <p:cNvPr id="7" name="Slide Number Placeholder 6">
            <a:extLst>
              <a:ext uri="{FF2B5EF4-FFF2-40B4-BE49-F238E27FC236}">
                <a16:creationId xmlns:a16="http://schemas.microsoft.com/office/drawing/2014/main" id="{954F1C0F-5DA9-484C-BAA3-E45E2195C9F9}"/>
              </a:ext>
            </a:extLst>
          </p:cNvPr>
          <p:cNvSpPr>
            <a:spLocks noGrp="1"/>
          </p:cNvSpPr>
          <p:nvPr>
            <p:ph type="sldNum" sz="quarter" idx="12"/>
          </p:nvPr>
        </p:nvSpPr>
        <p:spPr/>
        <p:txBody>
          <a:bodyPr/>
          <a:lstStyle/>
          <a:p>
            <a:fld id="{75288560-9EB0-4699-A724-2EACEB5D2C3E}" type="slidenum">
              <a:rPr lang="en-GB" altLang="en-US" smtClean="0"/>
              <a:pPr/>
              <a:t>‹#›</a:t>
            </a:fld>
            <a:endParaRPr lang="en-GB" altLang="en-US" dirty="0"/>
          </a:p>
        </p:txBody>
      </p:sp>
    </p:spTree>
    <p:extLst>
      <p:ext uri="{BB962C8B-B14F-4D97-AF65-F5344CB8AC3E}">
        <p14:creationId xmlns:p14="http://schemas.microsoft.com/office/powerpoint/2010/main" val="34009270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75ACD-C40C-4E00-ACC6-88479F9556A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42435A7-7ED1-4C17-8CA0-06C84EDBB5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1F32389-BC4A-4C84-910E-7666DC1429ED}"/>
              </a:ext>
            </a:extLst>
          </p:cNvPr>
          <p:cNvSpPr>
            <a:spLocks noGrp="1"/>
          </p:cNvSpPr>
          <p:nvPr>
            <p:ph type="dt" sz="half" idx="10"/>
          </p:nvPr>
        </p:nvSpPr>
        <p:spPr/>
        <p:txBody>
          <a:bodyPr/>
          <a:lstStyle/>
          <a:p>
            <a:endParaRPr lang="en-GB" altLang="en-US" dirty="0"/>
          </a:p>
        </p:txBody>
      </p:sp>
      <p:sp>
        <p:nvSpPr>
          <p:cNvPr id="5" name="Footer Placeholder 4">
            <a:extLst>
              <a:ext uri="{FF2B5EF4-FFF2-40B4-BE49-F238E27FC236}">
                <a16:creationId xmlns:a16="http://schemas.microsoft.com/office/drawing/2014/main" id="{0E3F24A0-B4D4-4DBA-8F45-6E4914C0451D}"/>
              </a:ext>
            </a:extLst>
          </p:cNvPr>
          <p:cNvSpPr>
            <a:spLocks noGrp="1"/>
          </p:cNvSpPr>
          <p:nvPr>
            <p:ph type="ftr" sz="quarter" idx="11"/>
          </p:nvPr>
        </p:nvSpPr>
        <p:spPr/>
        <p:txBody>
          <a:bodyPr/>
          <a:lstStyle/>
          <a:p>
            <a:endParaRPr lang="en-GB" altLang="en-US" dirty="0"/>
          </a:p>
        </p:txBody>
      </p:sp>
      <p:sp>
        <p:nvSpPr>
          <p:cNvPr id="6" name="Slide Number Placeholder 5">
            <a:extLst>
              <a:ext uri="{FF2B5EF4-FFF2-40B4-BE49-F238E27FC236}">
                <a16:creationId xmlns:a16="http://schemas.microsoft.com/office/drawing/2014/main" id="{39722A99-DC8F-475C-A74D-4F345030A97E}"/>
              </a:ext>
            </a:extLst>
          </p:cNvPr>
          <p:cNvSpPr>
            <a:spLocks noGrp="1"/>
          </p:cNvSpPr>
          <p:nvPr>
            <p:ph type="sldNum" sz="quarter" idx="12"/>
          </p:nvPr>
        </p:nvSpPr>
        <p:spPr/>
        <p:txBody>
          <a:bodyPr/>
          <a:lstStyle/>
          <a:p>
            <a:fld id="{C01C0F42-F608-40B5-AFDA-C320FCD79C70}" type="slidenum">
              <a:rPr lang="en-GB" altLang="en-US" smtClean="0"/>
              <a:pPr/>
              <a:t>‹#›</a:t>
            </a:fld>
            <a:endParaRPr lang="en-GB" altLang="en-US" dirty="0"/>
          </a:p>
        </p:txBody>
      </p:sp>
    </p:spTree>
    <p:extLst>
      <p:ext uri="{BB962C8B-B14F-4D97-AF65-F5344CB8AC3E}">
        <p14:creationId xmlns:p14="http://schemas.microsoft.com/office/powerpoint/2010/main" val="14709920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2B6BA5-3A6E-422D-888C-F847C759E5BE}"/>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CAD12E6-0400-4784-9629-39A9FD4B65C8}"/>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4F5010-8F78-4E7B-8E19-EB014F35CE42}"/>
              </a:ext>
            </a:extLst>
          </p:cNvPr>
          <p:cNvSpPr>
            <a:spLocks noGrp="1"/>
          </p:cNvSpPr>
          <p:nvPr>
            <p:ph type="dt" sz="half" idx="10"/>
          </p:nvPr>
        </p:nvSpPr>
        <p:spPr/>
        <p:txBody>
          <a:bodyPr/>
          <a:lstStyle/>
          <a:p>
            <a:endParaRPr lang="en-GB" altLang="en-US" dirty="0"/>
          </a:p>
        </p:txBody>
      </p:sp>
      <p:sp>
        <p:nvSpPr>
          <p:cNvPr id="5" name="Footer Placeholder 4">
            <a:extLst>
              <a:ext uri="{FF2B5EF4-FFF2-40B4-BE49-F238E27FC236}">
                <a16:creationId xmlns:a16="http://schemas.microsoft.com/office/drawing/2014/main" id="{3FBB25DA-EBE9-415F-AB5A-4BC24EE70386}"/>
              </a:ext>
            </a:extLst>
          </p:cNvPr>
          <p:cNvSpPr>
            <a:spLocks noGrp="1"/>
          </p:cNvSpPr>
          <p:nvPr>
            <p:ph type="ftr" sz="quarter" idx="11"/>
          </p:nvPr>
        </p:nvSpPr>
        <p:spPr/>
        <p:txBody>
          <a:bodyPr/>
          <a:lstStyle/>
          <a:p>
            <a:endParaRPr lang="en-GB" altLang="en-US" dirty="0"/>
          </a:p>
        </p:txBody>
      </p:sp>
      <p:sp>
        <p:nvSpPr>
          <p:cNvPr id="6" name="Slide Number Placeholder 5">
            <a:extLst>
              <a:ext uri="{FF2B5EF4-FFF2-40B4-BE49-F238E27FC236}">
                <a16:creationId xmlns:a16="http://schemas.microsoft.com/office/drawing/2014/main" id="{3572B97F-4657-42CC-9F9C-AD066915E5E5}"/>
              </a:ext>
            </a:extLst>
          </p:cNvPr>
          <p:cNvSpPr>
            <a:spLocks noGrp="1"/>
          </p:cNvSpPr>
          <p:nvPr>
            <p:ph type="sldNum" sz="quarter" idx="12"/>
          </p:nvPr>
        </p:nvSpPr>
        <p:spPr/>
        <p:txBody>
          <a:bodyPr/>
          <a:lstStyle/>
          <a:p>
            <a:fld id="{8CEAB083-B7DD-41B4-99CB-E7FB71DE19F7}" type="slidenum">
              <a:rPr lang="en-GB" altLang="en-US" smtClean="0"/>
              <a:pPr/>
              <a:t>‹#›</a:t>
            </a:fld>
            <a:endParaRPr lang="en-GB" altLang="en-US" dirty="0"/>
          </a:p>
        </p:txBody>
      </p:sp>
    </p:spTree>
    <p:extLst>
      <p:ext uri="{BB962C8B-B14F-4D97-AF65-F5344CB8AC3E}">
        <p14:creationId xmlns:p14="http://schemas.microsoft.com/office/powerpoint/2010/main" val="17668985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White / Magenta Basic">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171877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GB" altLang="en-US" dirty="0"/>
          </a:p>
        </p:txBody>
      </p:sp>
      <p:sp>
        <p:nvSpPr>
          <p:cNvPr id="5" name="Footer Placeholder 4"/>
          <p:cNvSpPr>
            <a:spLocks noGrp="1"/>
          </p:cNvSpPr>
          <p:nvPr>
            <p:ph type="ftr" sz="quarter" idx="11"/>
          </p:nvPr>
        </p:nvSpPr>
        <p:spPr/>
        <p:txBody>
          <a:bodyPr/>
          <a:lstStyle>
            <a:lvl1pPr>
              <a:defRPr/>
            </a:lvl1pPr>
          </a:lstStyle>
          <a:p>
            <a:endParaRPr lang="en-GB" altLang="en-US" dirty="0"/>
          </a:p>
        </p:txBody>
      </p:sp>
      <p:sp>
        <p:nvSpPr>
          <p:cNvPr id="6" name="Slide Number Placeholder 5"/>
          <p:cNvSpPr>
            <a:spLocks noGrp="1"/>
          </p:cNvSpPr>
          <p:nvPr>
            <p:ph type="sldNum" sz="quarter" idx="12"/>
          </p:nvPr>
        </p:nvSpPr>
        <p:spPr/>
        <p:txBody>
          <a:bodyPr/>
          <a:lstStyle>
            <a:lvl1pPr>
              <a:defRPr/>
            </a:lvl1pPr>
          </a:lstStyle>
          <a:p>
            <a:fld id="{EF9B45D8-9114-4AB6-9A8F-C62DF1B3A64D}" type="slidenum">
              <a:rPr lang="en-GB" altLang="en-US"/>
              <a:pPr/>
              <a:t>‹#›</a:t>
            </a:fld>
            <a:endParaRPr lang="en-GB" altLang="en-US" dirty="0"/>
          </a:p>
        </p:txBody>
      </p:sp>
    </p:spTree>
    <p:extLst>
      <p:ext uri="{BB962C8B-B14F-4D97-AF65-F5344CB8AC3E}">
        <p14:creationId xmlns:p14="http://schemas.microsoft.com/office/powerpoint/2010/main" val="1410703708"/>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279525" y="1600200"/>
            <a:ext cx="2552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984625" y="1600200"/>
            <a:ext cx="2552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dirty="0"/>
          </a:p>
        </p:txBody>
      </p:sp>
      <p:sp>
        <p:nvSpPr>
          <p:cNvPr id="6" name="Footer Placeholder 5"/>
          <p:cNvSpPr>
            <a:spLocks noGrp="1"/>
          </p:cNvSpPr>
          <p:nvPr>
            <p:ph type="ftr" sz="quarter" idx="11"/>
          </p:nvPr>
        </p:nvSpPr>
        <p:spPr/>
        <p:txBody>
          <a:bodyPr/>
          <a:lstStyle>
            <a:lvl1pPr>
              <a:defRPr/>
            </a:lvl1pPr>
          </a:lstStyle>
          <a:p>
            <a:endParaRPr lang="en-GB" altLang="en-US" dirty="0"/>
          </a:p>
        </p:txBody>
      </p:sp>
      <p:sp>
        <p:nvSpPr>
          <p:cNvPr id="7" name="Slide Number Placeholder 6"/>
          <p:cNvSpPr>
            <a:spLocks noGrp="1"/>
          </p:cNvSpPr>
          <p:nvPr>
            <p:ph type="sldNum" sz="quarter" idx="12"/>
          </p:nvPr>
        </p:nvSpPr>
        <p:spPr/>
        <p:txBody>
          <a:bodyPr/>
          <a:lstStyle>
            <a:lvl1pPr>
              <a:defRPr/>
            </a:lvl1pPr>
          </a:lstStyle>
          <a:p>
            <a:fld id="{74CE11D1-943E-443D-AD2C-BF2A5801A56C}" type="slidenum">
              <a:rPr lang="en-GB" altLang="en-US"/>
              <a:pPr/>
              <a:t>‹#›</a:t>
            </a:fld>
            <a:endParaRPr lang="en-GB" altLang="en-US" dirty="0"/>
          </a:p>
        </p:txBody>
      </p:sp>
    </p:spTree>
    <p:extLst>
      <p:ext uri="{BB962C8B-B14F-4D97-AF65-F5344CB8AC3E}">
        <p14:creationId xmlns:p14="http://schemas.microsoft.com/office/powerpoint/2010/main" val="1718387836"/>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dirty="0"/>
          </a:p>
        </p:txBody>
      </p:sp>
      <p:sp>
        <p:nvSpPr>
          <p:cNvPr id="8" name="Footer Placeholder 7"/>
          <p:cNvSpPr>
            <a:spLocks noGrp="1"/>
          </p:cNvSpPr>
          <p:nvPr>
            <p:ph type="ftr" sz="quarter" idx="11"/>
          </p:nvPr>
        </p:nvSpPr>
        <p:spPr/>
        <p:txBody>
          <a:bodyPr/>
          <a:lstStyle>
            <a:lvl1pPr>
              <a:defRPr/>
            </a:lvl1pPr>
          </a:lstStyle>
          <a:p>
            <a:endParaRPr lang="en-GB" altLang="en-US" dirty="0"/>
          </a:p>
        </p:txBody>
      </p:sp>
      <p:sp>
        <p:nvSpPr>
          <p:cNvPr id="9" name="Slide Number Placeholder 8"/>
          <p:cNvSpPr>
            <a:spLocks noGrp="1"/>
          </p:cNvSpPr>
          <p:nvPr>
            <p:ph type="sldNum" sz="quarter" idx="12"/>
          </p:nvPr>
        </p:nvSpPr>
        <p:spPr/>
        <p:txBody>
          <a:bodyPr/>
          <a:lstStyle>
            <a:lvl1pPr>
              <a:defRPr/>
            </a:lvl1pPr>
          </a:lstStyle>
          <a:p>
            <a:fld id="{05F3348F-C561-4B3F-A001-09B79C739964}" type="slidenum">
              <a:rPr lang="en-GB" altLang="en-US"/>
              <a:pPr/>
              <a:t>‹#›</a:t>
            </a:fld>
            <a:endParaRPr lang="en-GB" altLang="en-US" dirty="0"/>
          </a:p>
        </p:txBody>
      </p:sp>
    </p:spTree>
    <p:extLst>
      <p:ext uri="{BB962C8B-B14F-4D97-AF65-F5344CB8AC3E}">
        <p14:creationId xmlns:p14="http://schemas.microsoft.com/office/powerpoint/2010/main" val="2492516256"/>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dirty="0"/>
          </a:p>
        </p:txBody>
      </p:sp>
      <p:sp>
        <p:nvSpPr>
          <p:cNvPr id="4" name="Footer Placeholder 3"/>
          <p:cNvSpPr>
            <a:spLocks noGrp="1"/>
          </p:cNvSpPr>
          <p:nvPr>
            <p:ph type="ftr" sz="quarter" idx="11"/>
          </p:nvPr>
        </p:nvSpPr>
        <p:spPr/>
        <p:txBody>
          <a:bodyPr/>
          <a:lstStyle>
            <a:lvl1pPr>
              <a:defRPr/>
            </a:lvl1pPr>
          </a:lstStyle>
          <a:p>
            <a:endParaRPr lang="en-GB" altLang="en-US" dirty="0"/>
          </a:p>
        </p:txBody>
      </p:sp>
      <p:sp>
        <p:nvSpPr>
          <p:cNvPr id="5" name="Slide Number Placeholder 4"/>
          <p:cNvSpPr>
            <a:spLocks noGrp="1"/>
          </p:cNvSpPr>
          <p:nvPr>
            <p:ph type="sldNum" sz="quarter" idx="12"/>
          </p:nvPr>
        </p:nvSpPr>
        <p:spPr/>
        <p:txBody>
          <a:bodyPr/>
          <a:lstStyle>
            <a:lvl1pPr>
              <a:defRPr/>
            </a:lvl1pPr>
          </a:lstStyle>
          <a:p>
            <a:fld id="{A399FEE8-B73F-49DC-AA1B-9C6D841EC5A3}" type="slidenum">
              <a:rPr lang="en-GB" altLang="en-US"/>
              <a:pPr/>
              <a:t>‹#›</a:t>
            </a:fld>
            <a:endParaRPr lang="en-GB" altLang="en-US" dirty="0"/>
          </a:p>
        </p:txBody>
      </p:sp>
    </p:spTree>
    <p:extLst>
      <p:ext uri="{BB962C8B-B14F-4D97-AF65-F5344CB8AC3E}">
        <p14:creationId xmlns:p14="http://schemas.microsoft.com/office/powerpoint/2010/main" val="3640185109"/>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dirty="0"/>
          </a:p>
        </p:txBody>
      </p:sp>
      <p:sp>
        <p:nvSpPr>
          <p:cNvPr id="3" name="Footer Placeholder 2"/>
          <p:cNvSpPr>
            <a:spLocks noGrp="1"/>
          </p:cNvSpPr>
          <p:nvPr>
            <p:ph type="ftr" sz="quarter" idx="11"/>
          </p:nvPr>
        </p:nvSpPr>
        <p:spPr/>
        <p:txBody>
          <a:bodyPr/>
          <a:lstStyle>
            <a:lvl1pPr>
              <a:defRPr/>
            </a:lvl1pPr>
          </a:lstStyle>
          <a:p>
            <a:endParaRPr lang="en-GB" altLang="en-US" dirty="0"/>
          </a:p>
        </p:txBody>
      </p:sp>
      <p:sp>
        <p:nvSpPr>
          <p:cNvPr id="4" name="Slide Number Placeholder 3"/>
          <p:cNvSpPr>
            <a:spLocks noGrp="1"/>
          </p:cNvSpPr>
          <p:nvPr>
            <p:ph type="sldNum" sz="quarter" idx="12"/>
          </p:nvPr>
        </p:nvSpPr>
        <p:spPr/>
        <p:txBody>
          <a:bodyPr/>
          <a:lstStyle>
            <a:lvl1pPr>
              <a:defRPr/>
            </a:lvl1pPr>
          </a:lstStyle>
          <a:p>
            <a:fld id="{A0023444-0F6F-4E81-9759-E1482B62AE03}" type="slidenum">
              <a:rPr lang="en-GB" altLang="en-US"/>
              <a:pPr/>
              <a:t>‹#›</a:t>
            </a:fld>
            <a:endParaRPr lang="en-GB" altLang="en-US" dirty="0"/>
          </a:p>
        </p:txBody>
      </p:sp>
    </p:spTree>
    <p:extLst>
      <p:ext uri="{BB962C8B-B14F-4D97-AF65-F5344CB8AC3E}">
        <p14:creationId xmlns:p14="http://schemas.microsoft.com/office/powerpoint/2010/main" val="642965281"/>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dirty="0"/>
          </a:p>
        </p:txBody>
      </p:sp>
      <p:sp>
        <p:nvSpPr>
          <p:cNvPr id="6" name="Footer Placeholder 5"/>
          <p:cNvSpPr>
            <a:spLocks noGrp="1"/>
          </p:cNvSpPr>
          <p:nvPr>
            <p:ph type="ftr" sz="quarter" idx="11"/>
          </p:nvPr>
        </p:nvSpPr>
        <p:spPr/>
        <p:txBody>
          <a:bodyPr/>
          <a:lstStyle>
            <a:lvl1pPr>
              <a:defRPr/>
            </a:lvl1pPr>
          </a:lstStyle>
          <a:p>
            <a:endParaRPr lang="en-GB" altLang="en-US" dirty="0"/>
          </a:p>
        </p:txBody>
      </p:sp>
      <p:sp>
        <p:nvSpPr>
          <p:cNvPr id="7" name="Slide Number Placeholder 6"/>
          <p:cNvSpPr>
            <a:spLocks noGrp="1"/>
          </p:cNvSpPr>
          <p:nvPr>
            <p:ph type="sldNum" sz="quarter" idx="12"/>
          </p:nvPr>
        </p:nvSpPr>
        <p:spPr/>
        <p:txBody>
          <a:bodyPr/>
          <a:lstStyle>
            <a:lvl1pPr>
              <a:defRPr/>
            </a:lvl1pPr>
          </a:lstStyle>
          <a:p>
            <a:fld id="{ABDF0402-1FBD-4B0B-B1CA-59F21C32088E}" type="slidenum">
              <a:rPr lang="en-GB" altLang="en-US"/>
              <a:pPr/>
              <a:t>‹#›</a:t>
            </a:fld>
            <a:endParaRPr lang="en-GB" altLang="en-US" dirty="0"/>
          </a:p>
        </p:txBody>
      </p:sp>
    </p:spTree>
    <p:extLst>
      <p:ext uri="{BB962C8B-B14F-4D97-AF65-F5344CB8AC3E}">
        <p14:creationId xmlns:p14="http://schemas.microsoft.com/office/powerpoint/2010/main" val="1970956575"/>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dirty="0"/>
          </a:p>
        </p:txBody>
      </p:sp>
      <p:sp>
        <p:nvSpPr>
          <p:cNvPr id="6" name="Footer Placeholder 5"/>
          <p:cNvSpPr>
            <a:spLocks noGrp="1"/>
          </p:cNvSpPr>
          <p:nvPr>
            <p:ph type="ftr" sz="quarter" idx="11"/>
          </p:nvPr>
        </p:nvSpPr>
        <p:spPr/>
        <p:txBody>
          <a:bodyPr/>
          <a:lstStyle>
            <a:lvl1pPr>
              <a:defRPr/>
            </a:lvl1pPr>
          </a:lstStyle>
          <a:p>
            <a:endParaRPr lang="en-GB" altLang="en-US" dirty="0"/>
          </a:p>
        </p:txBody>
      </p:sp>
      <p:sp>
        <p:nvSpPr>
          <p:cNvPr id="7" name="Slide Number Placeholder 6"/>
          <p:cNvSpPr>
            <a:spLocks noGrp="1"/>
          </p:cNvSpPr>
          <p:nvPr>
            <p:ph type="sldNum" sz="quarter" idx="12"/>
          </p:nvPr>
        </p:nvSpPr>
        <p:spPr/>
        <p:txBody>
          <a:bodyPr/>
          <a:lstStyle>
            <a:lvl1pPr>
              <a:defRPr/>
            </a:lvl1pPr>
          </a:lstStyle>
          <a:p>
            <a:fld id="{75288560-9EB0-4699-A724-2EACEB5D2C3E}" type="slidenum">
              <a:rPr lang="en-GB" altLang="en-US"/>
              <a:pPr/>
              <a:t>‹#›</a:t>
            </a:fld>
            <a:endParaRPr lang="en-GB" altLang="en-US" dirty="0"/>
          </a:p>
        </p:txBody>
      </p:sp>
    </p:spTree>
    <p:extLst>
      <p:ext uri="{BB962C8B-B14F-4D97-AF65-F5344CB8AC3E}">
        <p14:creationId xmlns:p14="http://schemas.microsoft.com/office/powerpoint/2010/main" val="3436613455"/>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79525" y="685800"/>
            <a:ext cx="7086600" cy="73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1279525" y="1600200"/>
            <a:ext cx="5257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31" name="Rectangle 7"/>
          <p:cNvSpPr>
            <a:spLocks noGrp="1" noChangeArrowheads="1"/>
          </p:cNvSpPr>
          <p:nvPr>
            <p:ph type="dt" sz="half" idx="2"/>
          </p:nvPr>
        </p:nvSpPr>
        <p:spPr bwMode="auto">
          <a:xfrm>
            <a:off x="457200" y="6429375"/>
            <a:ext cx="21336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mn-lt"/>
              </a:defRPr>
            </a:lvl1pPr>
          </a:lstStyle>
          <a:p>
            <a:endParaRPr lang="en-GB" altLang="en-US" dirty="0"/>
          </a:p>
        </p:txBody>
      </p:sp>
      <p:sp>
        <p:nvSpPr>
          <p:cNvPr id="1032" name="Rectangle 8"/>
          <p:cNvSpPr>
            <a:spLocks noGrp="1" noChangeArrowheads="1"/>
          </p:cNvSpPr>
          <p:nvPr>
            <p:ph type="ftr" sz="quarter" idx="3"/>
          </p:nvPr>
        </p:nvSpPr>
        <p:spPr bwMode="auto">
          <a:xfrm>
            <a:off x="3124200" y="6429375"/>
            <a:ext cx="28956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latin typeface="+mn-lt"/>
              </a:defRPr>
            </a:lvl1pPr>
          </a:lstStyle>
          <a:p>
            <a:endParaRPr lang="en-GB" altLang="en-US" dirty="0"/>
          </a:p>
        </p:txBody>
      </p:sp>
      <p:sp>
        <p:nvSpPr>
          <p:cNvPr id="1033" name="Rectangle 9"/>
          <p:cNvSpPr>
            <a:spLocks noGrp="1" noChangeArrowheads="1"/>
          </p:cNvSpPr>
          <p:nvPr>
            <p:ph type="sldNum" sz="quarter" idx="4"/>
          </p:nvPr>
        </p:nvSpPr>
        <p:spPr bwMode="auto">
          <a:xfrm>
            <a:off x="6553200" y="6429375"/>
            <a:ext cx="21336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mn-lt"/>
              </a:defRPr>
            </a:lvl1pPr>
          </a:lstStyle>
          <a:p>
            <a:fld id="{4B06571E-53E4-4E32-8F4C-E9632364F4CC}" type="slidenum">
              <a:rPr lang="en-GB" altLang="en-US"/>
              <a:pPr/>
              <a:t>‹#›</a:t>
            </a:fld>
            <a:endParaRPr lang="en-GB" altLang="en-US" dirty="0"/>
          </a:p>
        </p:txBody>
      </p:sp>
    </p:spTree>
  </p:cSld>
  <p:clrMap bg1="lt1" tx1="dk1" bg2="lt2" tx2="dk2" accent1="accent1" accent2="accent2" accent3="accent3" accent4="accent4" accent5="accent5" accent6="accent6" hlink="hlink" folHlink="folHlink"/>
  <p:sldLayoutIdLst>
    <p:sldLayoutId id="2147483649"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Lst>
  <p:transition spd="slow"/>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Century Gothic" pitchFamily="34" charset="0"/>
        </a:defRPr>
      </a:lvl2pPr>
      <a:lvl3pPr algn="l" rtl="0" fontAlgn="base">
        <a:spcBef>
          <a:spcPct val="0"/>
        </a:spcBef>
        <a:spcAft>
          <a:spcPct val="0"/>
        </a:spcAft>
        <a:defRPr sz="3600">
          <a:solidFill>
            <a:schemeClr val="tx2"/>
          </a:solidFill>
          <a:latin typeface="Century Gothic" pitchFamily="34" charset="0"/>
        </a:defRPr>
      </a:lvl3pPr>
      <a:lvl4pPr algn="l" rtl="0" fontAlgn="base">
        <a:spcBef>
          <a:spcPct val="0"/>
        </a:spcBef>
        <a:spcAft>
          <a:spcPct val="0"/>
        </a:spcAft>
        <a:defRPr sz="3600">
          <a:solidFill>
            <a:schemeClr val="tx2"/>
          </a:solidFill>
          <a:latin typeface="Century Gothic" pitchFamily="34" charset="0"/>
        </a:defRPr>
      </a:lvl4pPr>
      <a:lvl5pPr algn="l" rtl="0" fontAlgn="base">
        <a:spcBef>
          <a:spcPct val="0"/>
        </a:spcBef>
        <a:spcAft>
          <a:spcPct val="0"/>
        </a:spcAft>
        <a:defRPr sz="3600">
          <a:solidFill>
            <a:schemeClr val="tx2"/>
          </a:solidFill>
          <a:latin typeface="Century Gothic" pitchFamily="34" charset="0"/>
        </a:defRPr>
      </a:lvl5pPr>
      <a:lvl6pPr marL="457200" algn="l" rtl="0" fontAlgn="base">
        <a:spcBef>
          <a:spcPct val="0"/>
        </a:spcBef>
        <a:spcAft>
          <a:spcPct val="0"/>
        </a:spcAft>
        <a:defRPr sz="3600">
          <a:solidFill>
            <a:schemeClr val="tx2"/>
          </a:solidFill>
          <a:latin typeface="Century Gothic" pitchFamily="34" charset="0"/>
        </a:defRPr>
      </a:lvl6pPr>
      <a:lvl7pPr marL="914400" algn="l" rtl="0" fontAlgn="base">
        <a:spcBef>
          <a:spcPct val="0"/>
        </a:spcBef>
        <a:spcAft>
          <a:spcPct val="0"/>
        </a:spcAft>
        <a:defRPr sz="3600">
          <a:solidFill>
            <a:schemeClr val="tx2"/>
          </a:solidFill>
          <a:latin typeface="Century Gothic" pitchFamily="34" charset="0"/>
        </a:defRPr>
      </a:lvl7pPr>
      <a:lvl8pPr marL="1371600" algn="l" rtl="0" fontAlgn="base">
        <a:spcBef>
          <a:spcPct val="0"/>
        </a:spcBef>
        <a:spcAft>
          <a:spcPct val="0"/>
        </a:spcAft>
        <a:defRPr sz="3600">
          <a:solidFill>
            <a:schemeClr val="tx2"/>
          </a:solidFill>
          <a:latin typeface="Century Gothic" pitchFamily="34" charset="0"/>
        </a:defRPr>
      </a:lvl8pPr>
      <a:lvl9pPr marL="1828800" algn="l" rtl="0" fontAlgn="base">
        <a:spcBef>
          <a:spcPct val="0"/>
        </a:spcBef>
        <a:spcAft>
          <a:spcPct val="0"/>
        </a:spcAft>
        <a:defRPr sz="3600">
          <a:solidFill>
            <a:schemeClr val="tx2"/>
          </a:solidFill>
          <a:latin typeface="Century Gothic" pitchFamily="34" charset="0"/>
        </a:defRPr>
      </a:lvl9pPr>
    </p:titleStyle>
    <p:body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311FC2-6657-4FDA-9EAD-0523CD011331}"/>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3B032FA-4F57-4B74-9B7F-291D9DE9A6C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F8F658-01D3-4081-9DF9-A2D15FD0CCA1}"/>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ltLang="en-US" dirty="0"/>
          </a:p>
        </p:txBody>
      </p:sp>
      <p:sp>
        <p:nvSpPr>
          <p:cNvPr id="5" name="Footer Placeholder 4">
            <a:extLst>
              <a:ext uri="{FF2B5EF4-FFF2-40B4-BE49-F238E27FC236}">
                <a16:creationId xmlns:a16="http://schemas.microsoft.com/office/drawing/2014/main" id="{4ECEC9B5-66AB-4791-AB90-B8CC2F9CFABA}"/>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ltLang="en-US" dirty="0"/>
          </a:p>
        </p:txBody>
      </p:sp>
      <p:sp>
        <p:nvSpPr>
          <p:cNvPr id="6" name="Slide Number Placeholder 5">
            <a:extLst>
              <a:ext uri="{FF2B5EF4-FFF2-40B4-BE49-F238E27FC236}">
                <a16:creationId xmlns:a16="http://schemas.microsoft.com/office/drawing/2014/main" id="{DAD68953-A525-4304-8C98-15F973516593}"/>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B06571E-53E4-4E32-8F4C-E9632364F4CC}" type="slidenum">
              <a:rPr lang="en-GB" altLang="en-US" smtClean="0"/>
              <a:pPr/>
              <a:t>‹#›</a:t>
            </a:fld>
            <a:endParaRPr lang="en-GB" altLang="en-US" dirty="0"/>
          </a:p>
        </p:txBody>
      </p:sp>
    </p:spTree>
    <p:extLst>
      <p:ext uri="{BB962C8B-B14F-4D97-AF65-F5344CB8AC3E}">
        <p14:creationId xmlns:p14="http://schemas.microsoft.com/office/powerpoint/2010/main" val="224642430"/>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mystudentvoices.com/5-step-critical-thinking-226e026903d4" TargetMode="External"/><Relationship Id="rId2" Type="http://schemas.openxmlformats.org/officeDocument/2006/relationships/image" Target="../media/image3.jpeg"/><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3" Type="http://schemas.openxmlformats.org/officeDocument/2006/relationships/hyperlink" Target="https://my.cumbria.ac.uk/media/MyCumbria/Documents/Library/Critical-reading-grid.pdf" TargetMode="External"/><Relationship Id="rId2" Type="http://schemas.openxmlformats.org/officeDocument/2006/relationships/image" Target="../media/image6.png"/><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hyperlink" Target="https://youtu.be/AE9zAummq7Q" TargetMode="Externa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8" Type="http://schemas.openxmlformats.org/officeDocument/2006/relationships/hyperlink" Target="http://www.phrasebank.manchester.ac.uk/"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hyperlink" Target="https://www.eapfoundation.com/writing/critical/" TargetMode="Externa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3" Type="http://schemas.openxmlformats.org/officeDocument/2006/relationships/hyperlink" Target="https://resourcebank.uca.ac.uk/pages/search.php" TargetMode="External"/><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hyperlink" Target="http://www.phrasebank.manchester.ac.uk/" TargetMode="External"/><Relationship Id="rId7" Type="http://schemas.openxmlformats.org/officeDocument/2006/relationships/hyperlink" Target="https://www.futurelearn.com/courses/critical-thinking-at-university" TargetMode="External"/><Relationship Id="rId2" Type="http://schemas.openxmlformats.org/officeDocument/2006/relationships/hyperlink" Target="https://ed.ted.com/lessons/5-tips-to-improve-your-critical-thinking-samantha-agoos" TargetMode="External"/><Relationship Id="rId1" Type="http://schemas.openxmlformats.org/officeDocument/2006/relationships/slideLayout" Target="../slideLayouts/slideLayout24.xml"/><Relationship Id="rId6" Type="http://schemas.openxmlformats.org/officeDocument/2006/relationships/hyperlink" Target="https://www.open.edu/openlearn/education-development/succeeding-postgraduate-study/content-section-overview?active-tab=content-tab" TargetMode="External"/><Relationship Id="rId5" Type="http://schemas.openxmlformats.org/officeDocument/2006/relationships/hyperlink" Target="https://www.open.edu/openlearn/education-development/extending-and-developing-your-thinking-skills/content-section-0?active-tab=description-tab" TargetMode="External"/><Relationship Id="rId4" Type="http://schemas.openxmlformats.org/officeDocument/2006/relationships/hyperlink" Target="https://libguides.hull.ac.uk/criticalwriting/critical-writing"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hyperlink" Target="http://philosophy.hku.hk/think/critical/ct.php" TargetMode="Externa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D6A5F75-8373-4376-89B3-AD660FD17D2D}"/>
              </a:ext>
            </a:extLst>
          </p:cNvPr>
          <p:cNvSpPr txBox="1">
            <a:spLocks/>
          </p:cNvSpPr>
          <p:nvPr/>
        </p:nvSpPr>
        <p:spPr>
          <a:xfrm>
            <a:off x="266744" y="1772816"/>
            <a:ext cx="3816424" cy="1497106"/>
          </a:xfrm>
          <a:prstGeom prst="rect">
            <a:avLst/>
          </a:prstGeom>
        </p:spPr>
        <p:txBody>
          <a:bodyPr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b="1" dirty="0">
                <a:latin typeface="Arial" panose="020B0604020202020204" pitchFamily="34" charset="0"/>
                <a:cs typeface="Arial" panose="020B0604020202020204" pitchFamily="34" charset="0"/>
              </a:rPr>
              <a:t>Critical Thinking</a:t>
            </a:r>
          </a:p>
        </p:txBody>
      </p:sp>
      <p:pic>
        <p:nvPicPr>
          <p:cNvPr id="3" name="Picture 2" descr="A picture containing two persons thinking critically, with cog wheels&#10;&#10;Description automatically generated">
            <a:extLst>
              <a:ext uri="{FF2B5EF4-FFF2-40B4-BE49-F238E27FC236}">
                <a16:creationId xmlns:a16="http://schemas.microsoft.com/office/drawing/2014/main" id="{48330744-E615-45CD-AA78-7365829B767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851920" y="1196752"/>
            <a:ext cx="4729204" cy="2364602"/>
          </a:xfrm>
          <a:prstGeom prst="rect">
            <a:avLst/>
          </a:prstGeom>
        </p:spPr>
      </p:pic>
    </p:spTree>
    <p:extLst>
      <p:ext uri="{BB962C8B-B14F-4D97-AF65-F5344CB8AC3E}">
        <p14:creationId xmlns:p14="http://schemas.microsoft.com/office/powerpoint/2010/main" val="3568333509"/>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408DE5E3-2C58-475C-86A3-07B46E057FE6}"/>
              </a:ext>
            </a:extLst>
          </p:cNvPr>
          <p:cNvSpPr txBox="1">
            <a:spLocks/>
          </p:cNvSpPr>
          <p:nvPr/>
        </p:nvSpPr>
        <p:spPr>
          <a:xfrm>
            <a:off x="395536" y="980728"/>
            <a:ext cx="8371173" cy="4932548"/>
          </a:xfrm>
          <a:prstGeom prst="rect">
            <a:avLst/>
          </a:prstGeom>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914400" lvl="2" indent="0">
              <a:buNone/>
            </a:pPr>
            <a:endParaRPr lang="en-GB" sz="2400" kern="0" dirty="0">
              <a:solidFill>
                <a:srgbClr val="002060"/>
              </a:solidFill>
              <a:latin typeface="Arial" panose="020B0604020202020204" pitchFamily="34" charset="0"/>
              <a:cs typeface="Arial" panose="020B0604020202020204" pitchFamily="34" charset="0"/>
            </a:endParaRPr>
          </a:p>
          <a:p>
            <a:pPr marL="914400" lvl="2" indent="0">
              <a:buNone/>
            </a:pPr>
            <a:endParaRPr lang="en-GB" sz="2400" kern="0" dirty="0">
              <a:solidFill>
                <a:srgbClr val="002060"/>
              </a:solidFill>
              <a:latin typeface="Arial" panose="020B0604020202020204" pitchFamily="34" charset="0"/>
              <a:cs typeface="Arial" panose="020B0604020202020204" pitchFamily="34" charset="0"/>
            </a:endParaRPr>
          </a:p>
          <a:p>
            <a:pPr marL="1371600" lvl="3" indent="0">
              <a:buNone/>
            </a:pPr>
            <a:endParaRPr lang="en-GB" sz="2400" kern="0" dirty="0">
              <a:solidFill>
                <a:srgbClr val="002060"/>
              </a:solidFill>
              <a:latin typeface="Arial" panose="020B0604020202020204" pitchFamily="34" charset="0"/>
              <a:cs typeface="Arial" panose="020B0604020202020204" pitchFamily="34" charset="0"/>
            </a:endParaRPr>
          </a:p>
          <a:p>
            <a:endParaRPr lang="en-GB" kern="0" dirty="0"/>
          </a:p>
        </p:txBody>
      </p:sp>
      <p:pic>
        <p:nvPicPr>
          <p:cNvPr id="3" name="Picture 2">
            <a:extLst>
              <a:ext uri="{FF2B5EF4-FFF2-40B4-BE49-F238E27FC236}">
                <a16:creationId xmlns:a16="http://schemas.microsoft.com/office/drawing/2014/main" id="{DBEF4C80-CA6D-4253-8FD8-0D3828955E2B}"/>
              </a:ext>
            </a:extLst>
          </p:cNvPr>
          <p:cNvPicPr>
            <a:picLocks noChangeAspect="1"/>
          </p:cNvPicPr>
          <p:nvPr/>
        </p:nvPicPr>
        <p:blipFill>
          <a:blip r:embed="rId2"/>
          <a:stretch>
            <a:fillRect/>
          </a:stretch>
        </p:blipFill>
        <p:spPr>
          <a:xfrm>
            <a:off x="0" y="137925"/>
            <a:ext cx="9187019" cy="6027379"/>
          </a:xfrm>
          <a:prstGeom prst="rect">
            <a:avLst/>
          </a:prstGeom>
        </p:spPr>
      </p:pic>
      <p:sp>
        <p:nvSpPr>
          <p:cNvPr id="4" name="TextBox 3">
            <a:extLst>
              <a:ext uri="{FF2B5EF4-FFF2-40B4-BE49-F238E27FC236}">
                <a16:creationId xmlns:a16="http://schemas.microsoft.com/office/drawing/2014/main" id="{0E231313-3CA2-4CD1-9A92-DA03F973CF51}"/>
              </a:ext>
            </a:extLst>
          </p:cNvPr>
          <p:cNvSpPr txBox="1"/>
          <p:nvPr/>
        </p:nvSpPr>
        <p:spPr>
          <a:xfrm>
            <a:off x="683567" y="6165304"/>
            <a:ext cx="8083141"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en-GB" sz="1200" b="0" i="0" u="none" strike="noStrike" cap="none" spc="0" normalizeH="0" baseline="0" dirty="0">
                <a:ln>
                  <a:noFill/>
                </a:ln>
                <a:solidFill>
                  <a:srgbClr val="000000"/>
                </a:solidFill>
                <a:effectLst/>
                <a:uFillTx/>
                <a:latin typeface="Arial" panose="020B0604020202020204" pitchFamily="34" charset="0"/>
                <a:cs typeface="Arial" panose="020B0604020202020204" pitchFamily="34" charset="0"/>
                <a:sym typeface="Helvetica Light"/>
              </a:rPr>
              <a:t>Cumbria University (</a:t>
            </a:r>
            <a:r>
              <a:rPr kumimoji="0" lang="en-GB" sz="1200" b="0" i="0" u="none" strike="noStrike" cap="none" spc="0" normalizeH="0" baseline="0" dirty="0" err="1">
                <a:ln>
                  <a:noFill/>
                </a:ln>
                <a:solidFill>
                  <a:srgbClr val="000000"/>
                </a:solidFill>
                <a:effectLst/>
                <a:uFillTx/>
                <a:latin typeface="Arial" panose="020B0604020202020204" pitchFamily="34" charset="0"/>
                <a:cs typeface="Arial" panose="020B0604020202020204" pitchFamily="34" charset="0"/>
                <a:sym typeface="Helvetica Light"/>
              </a:rPr>
              <a:t>s.d.</a:t>
            </a:r>
            <a:r>
              <a:rPr kumimoji="0" lang="en-GB" sz="1200" b="0" i="0" u="none" strike="noStrike" cap="none" spc="0" normalizeH="0" baseline="0" dirty="0">
                <a:ln>
                  <a:noFill/>
                </a:ln>
                <a:solidFill>
                  <a:srgbClr val="000000"/>
                </a:solidFill>
                <a:effectLst/>
                <a:uFillTx/>
                <a:latin typeface="Arial" panose="020B0604020202020204" pitchFamily="34" charset="0"/>
                <a:cs typeface="Arial" panose="020B0604020202020204" pitchFamily="34" charset="0"/>
                <a:sym typeface="Helvetica Light"/>
              </a:rPr>
              <a:t>) </a:t>
            </a:r>
            <a:r>
              <a:rPr kumimoji="0" lang="en-GB" sz="1200" b="0" i="1" u="none" strike="noStrike" cap="none" spc="0" normalizeH="0" baseline="0" dirty="0">
                <a:ln>
                  <a:noFill/>
                </a:ln>
                <a:solidFill>
                  <a:srgbClr val="000000"/>
                </a:solidFill>
                <a:effectLst/>
                <a:uFillTx/>
                <a:latin typeface="Arial" panose="020B0604020202020204" pitchFamily="34" charset="0"/>
                <a:cs typeface="Arial" panose="020B0604020202020204" pitchFamily="34" charset="0"/>
                <a:sym typeface="Helvetica Light"/>
              </a:rPr>
              <a:t>Critical reading grid</a:t>
            </a:r>
            <a:r>
              <a:rPr kumimoji="0" lang="en-GB" sz="1200" b="0" i="0" u="none" strike="noStrike" cap="none" spc="0" normalizeH="0" baseline="0" dirty="0">
                <a:ln>
                  <a:noFill/>
                </a:ln>
                <a:solidFill>
                  <a:srgbClr val="000000"/>
                </a:solidFill>
                <a:effectLst/>
                <a:uFillTx/>
                <a:latin typeface="Arial" panose="020B0604020202020204" pitchFamily="34" charset="0"/>
                <a:cs typeface="Arial" panose="020B0604020202020204" pitchFamily="34" charset="0"/>
                <a:sym typeface="Helvetica Light"/>
              </a:rPr>
              <a:t>. At: </a:t>
            </a:r>
          </a:p>
          <a:p>
            <a:pPr marL="0" marR="0" indent="0" algn="ctr" defTabSz="584200" rtl="0" fontAlgn="auto" latinLnBrk="1" hangingPunct="0">
              <a:lnSpc>
                <a:spcPct val="100000"/>
              </a:lnSpc>
              <a:spcBef>
                <a:spcPts val="0"/>
              </a:spcBef>
              <a:spcAft>
                <a:spcPts val="0"/>
              </a:spcAft>
              <a:buClrTx/>
              <a:buSzTx/>
              <a:buFontTx/>
              <a:buNone/>
              <a:tabLst/>
            </a:pPr>
            <a:r>
              <a:rPr kumimoji="0" lang="en-GB" sz="1200" b="0" i="0" u="none" strike="noStrike" cap="none" spc="0" normalizeH="0" baseline="0" dirty="0">
                <a:ln>
                  <a:noFill/>
                </a:ln>
                <a:solidFill>
                  <a:srgbClr val="000000"/>
                </a:solidFill>
                <a:effectLst/>
                <a:uFillTx/>
                <a:latin typeface="Arial" panose="020B0604020202020204" pitchFamily="34" charset="0"/>
                <a:cs typeface="Arial" panose="020B0604020202020204" pitchFamily="34" charset="0"/>
                <a:sym typeface="Helvetica Light"/>
                <a:hlinkClick r:id="rId3"/>
              </a:rPr>
              <a:t>https://my.cumbria.ac.uk/media/MyCumbria/Documents/Library/Critical-reading-grid.pdf</a:t>
            </a:r>
            <a:r>
              <a:rPr kumimoji="0" lang="en-GB" sz="1200" b="0" i="0" u="none" strike="noStrike" cap="none" spc="0" normalizeH="0" baseline="0" dirty="0">
                <a:ln>
                  <a:noFill/>
                </a:ln>
                <a:solidFill>
                  <a:srgbClr val="000000"/>
                </a:solidFill>
                <a:effectLst/>
                <a:uFillTx/>
                <a:latin typeface="Arial" panose="020B0604020202020204" pitchFamily="34" charset="0"/>
                <a:cs typeface="Arial" panose="020B0604020202020204" pitchFamily="34" charset="0"/>
                <a:sym typeface="Helvetica Light"/>
              </a:rPr>
              <a:t> </a:t>
            </a:r>
          </a:p>
        </p:txBody>
      </p:sp>
    </p:spTree>
    <p:extLst>
      <p:ext uri="{BB962C8B-B14F-4D97-AF65-F5344CB8AC3E}">
        <p14:creationId xmlns:p14="http://schemas.microsoft.com/office/powerpoint/2010/main" val="894969202"/>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8FE6BB4-AA09-4348-9876-465FA3A24961}"/>
              </a:ext>
            </a:extLst>
          </p:cNvPr>
          <p:cNvSpPr txBox="1"/>
          <p:nvPr/>
        </p:nvSpPr>
        <p:spPr>
          <a:xfrm>
            <a:off x="659108" y="1268760"/>
            <a:ext cx="7825784" cy="2554545"/>
          </a:xfrm>
          <a:prstGeom prst="rect">
            <a:avLst/>
          </a:prstGeom>
          <a:noFill/>
        </p:spPr>
        <p:txBody>
          <a:bodyPr wrap="square" rtlCol="0">
            <a:spAutoFit/>
          </a:bodyPr>
          <a:lstStyle/>
          <a:p>
            <a:pPr algn="ctr"/>
            <a:r>
              <a:rPr lang="en-GB" sz="4000" b="1" dirty="0"/>
              <a:t>Criticality is often manifested by putting forth your  arguments. How to construct them in academic writing?</a:t>
            </a:r>
          </a:p>
        </p:txBody>
      </p:sp>
    </p:spTree>
    <p:extLst>
      <p:ext uri="{BB962C8B-B14F-4D97-AF65-F5344CB8AC3E}">
        <p14:creationId xmlns:p14="http://schemas.microsoft.com/office/powerpoint/2010/main" val="97372379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DEB185C-EED3-4AA7-BF78-EFDF25DC00EE}"/>
              </a:ext>
            </a:extLst>
          </p:cNvPr>
          <p:cNvSpPr txBox="1"/>
          <p:nvPr/>
        </p:nvSpPr>
        <p:spPr>
          <a:xfrm>
            <a:off x="1083482" y="2132856"/>
            <a:ext cx="7085491" cy="3046988"/>
          </a:xfrm>
          <a:prstGeom prst="rect">
            <a:avLst/>
          </a:prstGeom>
          <a:noFill/>
        </p:spPr>
        <p:txBody>
          <a:bodyPr wrap="square" rtlCol="0">
            <a:spAutoFit/>
          </a:bodyPr>
          <a:lstStyle/>
          <a:p>
            <a:r>
              <a:rPr lang="en-GB" sz="2400" dirty="0"/>
              <a:t>Watch the commercial on YouTube video at </a:t>
            </a:r>
            <a:r>
              <a:rPr lang="en-GB" sz="2400" dirty="0">
                <a:hlinkClick r:id="rId2"/>
              </a:rPr>
              <a:t>https://youtu.be/AE9zAummq7Q</a:t>
            </a:r>
            <a:r>
              <a:rPr lang="en-GB" sz="2400" dirty="0"/>
              <a:t>  </a:t>
            </a:r>
          </a:p>
          <a:p>
            <a:endParaRPr lang="en-GB" sz="2400" dirty="0"/>
          </a:p>
          <a:p>
            <a:r>
              <a:rPr lang="en-GB" sz="2400" dirty="0"/>
              <a:t>In this video, Mars, a chocolate bar well-known in the UK, is advertised as “</a:t>
            </a:r>
            <a:r>
              <a:rPr lang="en-GB" sz="2400" b="1" dirty="0"/>
              <a:t>A Mars a day helps you work, rest and play</a:t>
            </a:r>
            <a:r>
              <a:rPr lang="en-GB" sz="2400" dirty="0"/>
              <a:t>.”</a:t>
            </a:r>
          </a:p>
          <a:p>
            <a:endParaRPr lang="en-GB" sz="2400" dirty="0"/>
          </a:p>
          <a:p>
            <a:r>
              <a:rPr lang="en-GB" sz="2400" dirty="0"/>
              <a:t>What’s your reaction to this advert and the slogan?</a:t>
            </a:r>
          </a:p>
        </p:txBody>
      </p:sp>
      <p:sp>
        <p:nvSpPr>
          <p:cNvPr id="4" name="TextBox 3">
            <a:extLst>
              <a:ext uri="{FF2B5EF4-FFF2-40B4-BE49-F238E27FC236}">
                <a16:creationId xmlns:a16="http://schemas.microsoft.com/office/drawing/2014/main" id="{2FA057DB-16A9-4C26-8446-BB351276A65D}"/>
              </a:ext>
            </a:extLst>
          </p:cNvPr>
          <p:cNvSpPr txBox="1"/>
          <p:nvPr/>
        </p:nvSpPr>
        <p:spPr>
          <a:xfrm>
            <a:off x="683569" y="473724"/>
            <a:ext cx="7992888" cy="1200329"/>
          </a:xfrm>
          <a:prstGeom prst="rect">
            <a:avLst/>
          </a:prstGeom>
          <a:noFill/>
        </p:spPr>
        <p:txBody>
          <a:bodyPr wrap="square" rtlCol="0">
            <a:spAutoFit/>
          </a:bodyPr>
          <a:lstStyle/>
          <a:p>
            <a:r>
              <a:rPr lang="en-GB" sz="3600" b="1" dirty="0"/>
              <a:t>What’s your reaction to this advert of Mars?</a:t>
            </a:r>
          </a:p>
        </p:txBody>
      </p:sp>
    </p:spTree>
    <p:extLst>
      <p:ext uri="{BB962C8B-B14F-4D97-AF65-F5344CB8AC3E}">
        <p14:creationId xmlns:p14="http://schemas.microsoft.com/office/powerpoint/2010/main" val="2906305831"/>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8BDCF0F-F4F2-4A8C-8290-D90367164410}"/>
              </a:ext>
            </a:extLst>
          </p:cNvPr>
          <p:cNvSpPr txBox="1"/>
          <p:nvPr/>
        </p:nvSpPr>
        <p:spPr>
          <a:xfrm>
            <a:off x="467544" y="692696"/>
            <a:ext cx="7992888" cy="3454792"/>
          </a:xfrm>
          <a:prstGeom prst="rect">
            <a:avLst/>
          </a:prstGeom>
          <a:noFill/>
        </p:spPr>
        <p:txBody>
          <a:bodyPr wrap="square" rtlCol="0">
            <a:spAutoFit/>
          </a:bodyPr>
          <a:lstStyle/>
          <a:p>
            <a:pPr algn="ctr"/>
            <a:r>
              <a:rPr lang="en-GB" sz="3600" b="1" dirty="0"/>
              <a:t>Thinking for Writing</a:t>
            </a:r>
          </a:p>
          <a:p>
            <a:endParaRPr lang="en-GB" dirty="0"/>
          </a:p>
          <a:p>
            <a:pPr marL="0" marR="0" lvl="0" indent="0" algn="l" defTabSz="914400" rtl="0" eaLnBrk="1" fontAlgn="base" latinLnBrk="0" hangingPunct="1">
              <a:lnSpc>
                <a:spcPct val="100000"/>
              </a:lnSpc>
              <a:spcBef>
                <a:spcPct val="0"/>
              </a:spcBef>
              <a:spcAft>
                <a:spcPct val="0"/>
              </a:spcAft>
              <a:buClrTx/>
              <a:buSzTx/>
              <a:buFontTx/>
              <a:buNone/>
              <a:tabLst/>
            </a:pPr>
            <a:r>
              <a:rPr lang="en-GB" sz="2800" dirty="0">
                <a:latin typeface="Arial" pitchFamily="34" charset="0"/>
                <a:ea typeface="Times New Roman" pitchFamily="18" charset="0"/>
                <a:cs typeface="Arial" pitchFamily="34" charset="0"/>
              </a:rPr>
              <a:t>Some possible first reactions: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sz="1800" b="0" i="0" u="none" strike="noStrike" cap="none" normalizeH="0" baseline="0" dirty="0">
                <a:ln>
                  <a:noFill/>
                </a:ln>
                <a:solidFill>
                  <a:schemeClr val="tx1"/>
                </a:solidFill>
                <a:effectLst/>
                <a:latin typeface="Arial" pitchFamily="34" charset="0"/>
                <a:ea typeface="Times New Roman" pitchFamily="18" charset="0"/>
                <a:cs typeface="Arial" pitchFamily="34" charset="0"/>
              </a:rPr>
              <a:t>“It’s just a silly advert “ </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GB" sz="18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sz="1800" b="0" i="0" u="none" strike="noStrike" cap="none" normalizeH="0" baseline="0" dirty="0">
                <a:ln>
                  <a:noFill/>
                </a:ln>
                <a:solidFill>
                  <a:schemeClr val="tx1"/>
                </a:solidFill>
                <a:effectLst/>
                <a:latin typeface="Arial" pitchFamily="34" charset="0"/>
                <a:ea typeface="Times New Roman" pitchFamily="18" charset="0"/>
                <a:cs typeface="Arial" pitchFamily="34" charset="0"/>
              </a:rPr>
              <a:t>“Those things are full of sugar!” </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lang="en-GB" sz="1800" dirty="0">
              <a:latin typeface="Arial" pitchFamily="34" charset="0"/>
              <a:ea typeface="Times New Roman" pitchFamily="18" charset="0"/>
              <a:cs typeface="Arial" pitchFamily="34" charset="0"/>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sz="1800" b="0" i="0" u="none" strike="noStrike" cap="none" normalizeH="0" baseline="0" dirty="0">
                <a:ln>
                  <a:noFill/>
                </a:ln>
                <a:solidFill>
                  <a:schemeClr val="tx1"/>
                </a:solidFill>
                <a:effectLst/>
                <a:latin typeface="Arial" pitchFamily="34" charset="0"/>
                <a:ea typeface="Times New Roman" pitchFamily="18" charset="0"/>
                <a:cs typeface="Arial" pitchFamily="34" charset="0"/>
              </a:rPr>
              <a:t>“I  sometimes eat one but always regret</a:t>
            </a:r>
            <a:r>
              <a:rPr kumimoji="0" lang="en-GB" sz="1800" b="0" i="0" u="none" strike="noStrike" cap="none" normalizeH="0" dirty="0">
                <a:ln>
                  <a:noFill/>
                </a:ln>
                <a:solidFill>
                  <a:schemeClr val="tx1"/>
                </a:solidFill>
                <a:effectLst/>
                <a:latin typeface="Arial" pitchFamily="34" charset="0"/>
                <a:ea typeface="Times New Roman" pitchFamily="18" charset="0"/>
                <a:cs typeface="Arial" pitchFamily="34" charset="0"/>
              </a:rPr>
              <a:t> it”</a:t>
            </a:r>
          </a:p>
          <a:p>
            <a:pPr marL="0" marR="0" lvl="0" indent="0" algn="l" defTabSz="914400" rtl="0" eaLnBrk="1" fontAlgn="base" latinLnBrk="0" hangingPunct="1">
              <a:lnSpc>
                <a:spcPct val="100000"/>
              </a:lnSpc>
              <a:spcBef>
                <a:spcPct val="0"/>
              </a:spcBef>
              <a:spcAft>
                <a:spcPct val="0"/>
              </a:spcAft>
              <a:buClrTx/>
              <a:buSzTx/>
              <a:buFontTx/>
              <a:buNone/>
              <a:tabLst/>
            </a:pPr>
            <a:endParaRPr lang="en-GB" sz="1050" baseline="0" dirty="0">
              <a:latin typeface="Arial" pitchFamily="34" charset="0"/>
              <a:cs typeface="Arial" pitchFamily="34" charset="0"/>
            </a:endParaRPr>
          </a:p>
          <a:p>
            <a:endParaRPr lang="en-GB" dirty="0"/>
          </a:p>
        </p:txBody>
      </p:sp>
      <p:sp>
        <p:nvSpPr>
          <p:cNvPr id="3" name="Arrow: Striped Right 2">
            <a:extLst>
              <a:ext uri="{FF2B5EF4-FFF2-40B4-BE49-F238E27FC236}">
                <a16:creationId xmlns:a16="http://schemas.microsoft.com/office/drawing/2014/main" id="{8250A047-4673-4097-8F19-52EB8234A1B5}"/>
              </a:ext>
            </a:extLst>
          </p:cNvPr>
          <p:cNvSpPr/>
          <p:nvPr/>
        </p:nvSpPr>
        <p:spPr>
          <a:xfrm>
            <a:off x="1907704" y="3429000"/>
            <a:ext cx="6552728" cy="2520280"/>
          </a:xfrm>
          <a:prstGeom prst="striped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a:ln w="0"/>
                <a:solidFill>
                  <a:schemeClr val="tx1"/>
                </a:solidFill>
                <a:effectLst>
                  <a:outerShdw blurRad="38100" dist="19050" dir="2700000" algn="tl" rotWithShape="0">
                    <a:schemeClr val="dk1">
                      <a:alpha val="40000"/>
                    </a:schemeClr>
                  </a:outerShdw>
                </a:effectLst>
              </a:rPr>
              <a:t>How would this translate to academic writing?</a:t>
            </a:r>
          </a:p>
        </p:txBody>
      </p:sp>
    </p:spTree>
    <p:extLst>
      <p:ext uri="{BB962C8B-B14F-4D97-AF65-F5344CB8AC3E}">
        <p14:creationId xmlns:p14="http://schemas.microsoft.com/office/powerpoint/2010/main" val="3707545882"/>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2B5667A-BCBB-4852-A0B8-C79B64D3BBD8}"/>
              </a:ext>
            </a:extLst>
          </p:cNvPr>
          <p:cNvSpPr txBox="1"/>
          <p:nvPr/>
        </p:nvSpPr>
        <p:spPr>
          <a:xfrm>
            <a:off x="539552" y="508605"/>
            <a:ext cx="8208912" cy="5047536"/>
          </a:xfrm>
          <a:prstGeom prst="rect">
            <a:avLst/>
          </a:prstGeom>
          <a:noFill/>
        </p:spPr>
        <p:txBody>
          <a:bodyPr wrap="square" rtlCol="0">
            <a:spAutoFit/>
          </a:bodyPr>
          <a:lstStyle/>
          <a:p>
            <a:pPr algn="ctr"/>
            <a:r>
              <a:rPr lang="en-GB" sz="3200" b="1" dirty="0"/>
              <a:t>Constructing an argument (an example)</a:t>
            </a:r>
          </a:p>
          <a:p>
            <a:endParaRPr lang="en-GB" dirty="0"/>
          </a:p>
          <a:p>
            <a:endParaRPr lang="en-GB" dirty="0"/>
          </a:p>
          <a:p>
            <a:endParaRPr lang="en-GB" dirty="0"/>
          </a:p>
          <a:p>
            <a:endParaRPr lang="en-GB" dirty="0"/>
          </a:p>
          <a:p>
            <a:r>
              <a:rPr lang="en-GB" sz="2500" dirty="0"/>
              <a:t>There is evidence to suggest that eating a Mars bar each day will give you a much-needed burst of energy or a “sugar rush”, especially in the afternoons when blood sugar levels are said to drop. Some studies have researched this effect on the human body (author, year). However, it is also clear that there are many negative effects on health from eating such sugary snacks on a daily basis (author, year). These effects include…</a:t>
            </a:r>
          </a:p>
          <a:p>
            <a:endParaRPr lang="en-GB" dirty="0"/>
          </a:p>
        </p:txBody>
      </p:sp>
      <p:sp>
        <p:nvSpPr>
          <p:cNvPr id="11" name="Rectangle: Diagonal Corners Rounded 10">
            <a:extLst>
              <a:ext uri="{FF2B5EF4-FFF2-40B4-BE49-F238E27FC236}">
                <a16:creationId xmlns:a16="http://schemas.microsoft.com/office/drawing/2014/main" id="{D409E954-740F-44E2-83CA-153E019EF1EE}"/>
              </a:ext>
            </a:extLst>
          </p:cNvPr>
          <p:cNvSpPr/>
          <p:nvPr/>
        </p:nvSpPr>
        <p:spPr>
          <a:xfrm>
            <a:off x="907976" y="1217117"/>
            <a:ext cx="1935832" cy="560641"/>
          </a:xfrm>
          <a:prstGeom prst="round2Diag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Argument</a:t>
            </a:r>
          </a:p>
        </p:txBody>
      </p:sp>
      <p:sp>
        <p:nvSpPr>
          <p:cNvPr id="12" name="Rectangle: Diagonal Corners Rounded 11">
            <a:extLst>
              <a:ext uri="{FF2B5EF4-FFF2-40B4-BE49-F238E27FC236}">
                <a16:creationId xmlns:a16="http://schemas.microsoft.com/office/drawing/2014/main" id="{012EA46A-EDF7-4908-969E-2C927A48F47A}"/>
              </a:ext>
            </a:extLst>
          </p:cNvPr>
          <p:cNvSpPr/>
          <p:nvPr/>
        </p:nvSpPr>
        <p:spPr>
          <a:xfrm>
            <a:off x="4427984" y="1295000"/>
            <a:ext cx="3384376" cy="560641"/>
          </a:xfrm>
          <a:prstGeom prst="round2Diag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Evidence (academic sources)</a:t>
            </a:r>
          </a:p>
        </p:txBody>
      </p:sp>
      <p:sp>
        <p:nvSpPr>
          <p:cNvPr id="13" name="Rectangle: Diagonal Corners Rounded 12">
            <a:extLst>
              <a:ext uri="{FF2B5EF4-FFF2-40B4-BE49-F238E27FC236}">
                <a16:creationId xmlns:a16="http://schemas.microsoft.com/office/drawing/2014/main" id="{6CA9B076-8FDC-47CA-B897-94D909BAF834}"/>
              </a:ext>
            </a:extLst>
          </p:cNvPr>
          <p:cNvSpPr/>
          <p:nvPr/>
        </p:nvSpPr>
        <p:spPr>
          <a:xfrm>
            <a:off x="761850" y="5236911"/>
            <a:ext cx="1935832" cy="560641"/>
          </a:xfrm>
          <a:prstGeom prst="round2Diag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Compare &amp; contrast ideas</a:t>
            </a:r>
          </a:p>
        </p:txBody>
      </p:sp>
      <p:sp>
        <p:nvSpPr>
          <p:cNvPr id="14" name="Rectangle: Diagonal Corners Rounded 13">
            <a:extLst>
              <a:ext uri="{FF2B5EF4-FFF2-40B4-BE49-F238E27FC236}">
                <a16:creationId xmlns:a16="http://schemas.microsoft.com/office/drawing/2014/main" id="{3A1E2C06-6993-4A17-8F60-CA72EACD0E11}"/>
              </a:ext>
            </a:extLst>
          </p:cNvPr>
          <p:cNvSpPr/>
          <p:nvPr/>
        </p:nvSpPr>
        <p:spPr>
          <a:xfrm>
            <a:off x="6309733" y="5396526"/>
            <a:ext cx="2710750" cy="560641"/>
          </a:xfrm>
          <a:prstGeom prst="round2Diag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Elaborate on or explain ideas</a:t>
            </a:r>
          </a:p>
        </p:txBody>
      </p:sp>
      <p:cxnSp>
        <p:nvCxnSpPr>
          <p:cNvPr id="16" name="Straight Arrow Connector 15">
            <a:extLst>
              <a:ext uri="{FF2B5EF4-FFF2-40B4-BE49-F238E27FC236}">
                <a16:creationId xmlns:a16="http://schemas.microsoft.com/office/drawing/2014/main" id="{2431628C-9520-421B-93FC-F7BA3D3AB419}"/>
              </a:ext>
            </a:extLst>
          </p:cNvPr>
          <p:cNvCxnSpPr>
            <a:cxnSpLocks/>
          </p:cNvCxnSpPr>
          <p:nvPr/>
        </p:nvCxnSpPr>
        <p:spPr>
          <a:xfrm flipH="1">
            <a:off x="1893892" y="1820038"/>
            <a:ext cx="6392" cy="397163"/>
          </a:xfrm>
          <a:prstGeom prst="straightConnector1">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9" name="Straight Arrow Connector 18">
            <a:extLst>
              <a:ext uri="{FF2B5EF4-FFF2-40B4-BE49-F238E27FC236}">
                <a16:creationId xmlns:a16="http://schemas.microsoft.com/office/drawing/2014/main" id="{44387737-A587-4AA1-BA09-4323338EC087}"/>
              </a:ext>
            </a:extLst>
          </p:cNvPr>
          <p:cNvCxnSpPr>
            <a:stCxn id="12" idx="1"/>
          </p:cNvCxnSpPr>
          <p:nvPr/>
        </p:nvCxnSpPr>
        <p:spPr>
          <a:xfrm>
            <a:off x="6120172" y="1855641"/>
            <a:ext cx="1234586" cy="1861391"/>
          </a:xfrm>
          <a:prstGeom prst="straightConnector1">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1" name="Straight Arrow Connector 20">
            <a:extLst>
              <a:ext uri="{FF2B5EF4-FFF2-40B4-BE49-F238E27FC236}">
                <a16:creationId xmlns:a16="http://schemas.microsoft.com/office/drawing/2014/main" id="{F036FF3F-275D-45A0-AAA6-DFC5B32B0F1F}"/>
              </a:ext>
            </a:extLst>
          </p:cNvPr>
          <p:cNvCxnSpPr>
            <a:stCxn id="12" idx="1"/>
          </p:cNvCxnSpPr>
          <p:nvPr/>
        </p:nvCxnSpPr>
        <p:spPr>
          <a:xfrm flipH="1">
            <a:off x="3279015" y="1855641"/>
            <a:ext cx="2841157" cy="3051015"/>
          </a:xfrm>
          <a:prstGeom prst="straightConnector1">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6" name="Straight Arrow Connector 25">
            <a:extLst>
              <a:ext uri="{FF2B5EF4-FFF2-40B4-BE49-F238E27FC236}">
                <a16:creationId xmlns:a16="http://schemas.microsoft.com/office/drawing/2014/main" id="{C278B7BA-AE91-452E-A172-0B9403E82552}"/>
              </a:ext>
            </a:extLst>
          </p:cNvPr>
          <p:cNvCxnSpPr>
            <a:stCxn id="13" idx="3"/>
          </p:cNvCxnSpPr>
          <p:nvPr/>
        </p:nvCxnSpPr>
        <p:spPr>
          <a:xfrm flipH="1" flipV="1">
            <a:off x="1547664" y="4365104"/>
            <a:ext cx="182102" cy="871807"/>
          </a:xfrm>
          <a:prstGeom prst="straightConnector1">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0" name="Straight Arrow Connector 29">
            <a:extLst>
              <a:ext uri="{FF2B5EF4-FFF2-40B4-BE49-F238E27FC236}">
                <a16:creationId xmlns:a16="http://schemas.microsoft.com/office/drawing/2014/main" id="{2298D0FC-A025-40BA-A983-02A06FADC762}"/>
              </a:ext>
            </a:extLst>
          </p:cNvPr>
          <p:cNvCxnSpPr>
            <a:stCxn id="14" idx="3"/>
          </p:cNvCxnSpPr>
          <p:nvPr/>
        </p:nvCxnSpPr>
        <p:spPr>
          <a:xfrm flipH="1" flipV="1">
            <a:off x="6120172" y="5157192"/>
            <a:ext cx="1544936" cy="239334"/>
          </a:xfrm>
          <a:prstGeom prst="straightConnector1">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451912047"/>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99833C0E-C6A5-4F2D-9F17-C88062190B4A}"/>
              </a:ext>
            </a:extLst>
          </p:cNvPr>
          <p:cNvGraphicFramePr/>
          <p:nvPr>
            <p:extLst>
              <p:ext uri="{D42A27DB-BD31-4B8C-83A1-F6EECF244321}">
                <p14:modId xmlns:p14="http://schemas.microsoft.com/office/powerpoint/2010/main" val="1894933139"/>
              </p:ext>
            </p:extLst>
          </p:nvPr>
        </p:nvGraphicFramePr>
        <p:xfrm>
          <a:off x="323528" y="188640"/>
          <a:ext cx="8496944" cy="58326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CD9EEA78-D0B0-4B29-A0CA-ABA31A2FE087}"/>
              </a:ext>
            </a:extLst>
          </p:cNvPr>
          <p:cNvSpPr txBox="1"/>
          <p:nvPr/>
        </p:nvSpPr>
        <p:spPr>
          <a:xfrm>
            <a:off x="395536" y="6151571"/>
            <a:ext cx="8064896" cy="646331"/>
          </a:xfrm>
          <a:prstGeom prst="rect">
            <a:avLst/>
          </a:prstGeom>
          <a:noFill/>
        </p:spPr>
        <p:txBody>
          <a:bodyPr wrap="square" rtlCol="0">
            <a:spAutoFit/>
          </a:bodyPr>
          <a:lstStyle/>
          <a:p>
            <a:r>
              <a:rPr lang="en-GB" sz="1200" dirty="0"/>
              <a:t>Cottrell, S. (2011) </a:t>
            </a:r>
            <a:r>
              <a:rPr lang="en-GB" sz="1200" i="1" dirty="0"/>
              <a:t>Critical thinking skills: developing effective analysis and argument</a:t>
            </a:r>
            <a:r>
              <a:rPr lang="en-GB" sz="1200" dirty="0"/>
              <a:t> (2</a:t>
            </a:r>
            <a:r>
              <a:rPr lang="en-GB" sz="1200" baseline="30000" dirty="0"/>
              <a:t>nd</a:t>
            </a:r>
            <a:r>
              <a:rPr lang="en-GB" sz="1200" dirty="0"/>
              <a:t> ed.). Basingstoke, UK: Palgrave Macmillan.</a:t>
            </a:r>
          </a:p>
          <a:p>
            <a:r>
              <a:rPr lang="en-GB" sz="1200" dirty="0"/>
              <a:t>University of Manchester (2021) </a:t>
            </a:r>
            <a:r>
              <a:rPr lang="en-GB" sz="1200" i="1" dirty="0"/>
              <a:t>Academic </a:t>
            </a:r>
            <a:r>
              <a:rPr lang="en-GB" sz="1200" i="1" dirty="0" err="1"/>
              <a:t>Phrasebank</a:t>
            </a:r>
            <a:r>
              <a:rPr lang="en-GB" sz="1200" dirty="0"/>
              <a:t>. At: </a:t>
            </a:r>
            <a:r>
              <a:rPr lang="en-GB" sz="1200" dirty="0">
                <a:hlinkClick r:id="rId8"/>
              </a:rPr>
              <a:t>http://www.phrasebank.manchester.ac.uk/</a:t>
            </a:r>
            <a:r>
              <a:rPr lang="en-GB" sz="1200" dirty="0"/>
              <a:t> </a:t>
            </a:r>
          </a:p>
        </p:txBody>
      </p:sp>
    </p:spTree>
    <p:extLst>
      <p:ext uri="{BB962C8B-B14F-4D97-AF65-F5344CB8AC3E}">
        <p14:creationId xmlns:p14="http://schemas.microsoft.com/office/powerpoint/2010/main" val="1501235764"/>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B58279D-AD40-414E-B694-24B7F55D89E8}"/>
              </a:ext>
            </a:extLst>
          </p:cNvPr>
          <p:cNvSpPr txBox="1"/>
          <p:nvPr/>
        </p:nvSpPr>
        <p:spPr>
          <a:xfrm>
            <a:off x="1043608" y="1743923"/>
            <a:ext cx="6840760" cy="3370153"/>
          </a:xfrm>
          <a:prstGeom prst="rect">
            <a:avLst/>
          </a:prstGeom>
          <a:noFill/>
        </p:spPr>
        <p:txBody>
          <a:bodyPr wrap="square" rtlCol="0">
            <a:spAutoFit/>
          </a:bodyPr>
          <a:lstStyle/>
          <a:p>
            <a:pPr algn="ctr"/>
            <a:r>
              <a:rPr lang="en-GB" sz="3900" b="1" dirty="0"/>
              <a:t>Often in your assignments, you may include both descriptive writing and critical/analytical writing. How are they different?</a:t>
            </a:r>
          </a:p>
          <a:p>
            <a:endParaRPr lang="en-GB" dirty="0"/>
          </a:p>
        </p:txBody>
      </p:sp>
    </p:spTree>
    <p:extLst>
      <p:ext uri="{BB962C8B-B14F-4D97-AF65-F5344CB8AC3E}">
        <p14:creationId xmlns:p14="http://schemas.microsoft.com/office/powerpoint/2010/main" val="297846292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256E9BEE-2DDF-4261-9990-467E0642D616}"/>
              </a:ext>
            </a:extLst>
          </p:cNvPr>
          <p:cNvGraphicFramePr>
            <a:graphicFrameLocks noGrp="1"/>
          </p:cNvGraphicFramePr>
          <p:nvPr>
            <p:extLst>
              <p:ext uri="{D42A27DB-BD31-4B8C-83A1-F6EECF244321}">
                <p14:modId xmlns:p14="http://schemas.microsoft.com/office/powerpoint/2010/main" val="367136416"/>
              </p:ext>
            </p:extLst>
          </p:nvPr>
        </p:nvGraphicFramePr>
        <p:xfrm>
          <a:off x="323528" y="332656"/>
          <a:ext cx="8496944" cy="5556707"/>
        </p:xfrm>
        <a:graphic>
          <a:graphicData uri="http://schemas.openxmlformats.org/drawingml/2006/table">
            <a:tbl>
              <a:tblPr firstRow="1" bandRow="1">
                <a:tableStyleId>{10A1B5D5-9B99-4C35-A422-299274C87663}</a:tableStyleId>
              </a:tblPr>
              <a:tblGrid>
                <a:gridCol w="3076480">
                  <a:extLst>
                    <a:ext uri="{9D8B030D-6E8A-4147-A177-3AD203B41FA5}">
                      <a16:colId xmlns:a16="http://schemas.microsoft.com/office/drawing/2014/main" val="942778896"/>
                    </a:ext>
                  </a:extLst>
                </a:gridCol>
                <a:gridCol w="5420464">
                  <a:extLst>
                    <a:ext uri="{9D8B030D-6E8A-4147-A177-3AD203B41FA5}">
                      <a16:colId xmlns:a16="http://schemas.microsoft.com/office/drawing/2014/main" val="1576312689"/>
                    </a:ext>
                  </a:extLst>
                </a:gridCol>
              </a:tblGrid>
              <a:tr h="430270">
                <a:tc>
                  <a:txBody>
                    <a:bodyPr/>
                    <a:lstStyle/>
                    <a:p>
                      <a:r>
                        <a:rPr lang="en-GB" dirty="0"/>
                        <a:t>Descriptive writing</a:t>
                      </a:r>
                    </a:p>
                  </a:txBody>
                  <a:tcPr/>
                </a:tc>
                <a:tc>
                  <a:txBody>
                    <a:bodyPr/>
                    <a:lstStyle/>
                    <a:p>
                      <a:r>
                        <a:rPr lang="en-GB" dirty="0"/>
                        <a:t>Critical writing</a:t>
                      </a:r>
                    </a:p>
                  </a:txBody>
                  <a:tcPr/>
                </a:tc>
                <a:extLst>
                  <a:ext uri="{0D108BD9-81ED-4DB2-BD59-A6C34878D82A}">
                    <a16:rowId xmlns:a16="http://schemas.microsoft.com/office/drawing/2014/main" val="1780204574"/>
                  </a:ext>
                </a:extLst>
              </a:tr>
              <a:tr h="639229">
                <a:tc>
                  <a:txBody>
                    <a:bodyPr/>
                    <a:lstStyle/>
                    <a:p>
                      <a:r>
                        <a:rPr lang="en-GB" sz="1500" b="1" dirty="0"/>
                        <a:t>Reports </a:t>
                      </a:r>
                      <a:r>
                        <a:rPr lang="en-GB" sz="1500" dirty="0"/>
                        <a:t>what happened</a:t>
                      </a:r>
                    </a:p>
                  </a:txBody>
                  <a:tcPr/>
                </a:tc>
                <a:tc>
                  <a:txBody>
                    <a:bodyPr/>
                    <a:lstStyle/>
                    <a:p>
                      <a:r>
                        <a:rPr lang="en-GB" sz="1500" b="1" dirty="0"/>
                        <a:t>Evaluates</a:t>
                      </a:r>
                      <a:r>
                        <a:rPr lang="en-GB" sz="1500" dirty="0"/>
                        <a:t> the significance of what happened</a:t>
                      </a:r>
                    </a:p>
                    <a:p>
                      <a:r>
                        <a:rPr lang="en-GB" sz="1500" b="1" dirty="0"/>
                        <a:t>Hypothesises</a:t>
                      </a:r>
                      <a:r>
                        <a:rPr lang="en-GB" sz="1500" dirty="0"/>
                        <a:t> why something happened</a:t>
                      </a:r>
                    </a:p>
                  </a:txBody>
                  <a:tcPr/>
                </a:tc>
                <a:extLst>
                  <a:ext uri="{0D108BD9-81ED-4DB2-BD59-A6C34878D82A}">
                    <a16:rowId xmlns:a16="http://schemas.microsoft.com/office/drawing/2014/main" val="2048617326"/>
                  </a:ext>
                </a:extLst>
              </a:tr>
              <a:tr h="370539">
                <a:tc>
                  <a:txBody>
                    <a:bodyPr/>
                    <a:lstStyle/>
                    <a:p>
                      <a:r>
                        <a:rPr lang="en-GB" sz="1500" b="1" dirty="0"/>
                        <a:t>Outlines</a:t>
                      </a:r>
                      <a:r>
                        <a:rPr lang="en-GB" sz="1500" dirty="0"/>
                        <a:t> what something is like</a:t>
                      </a:r>
                    </a:p>
                  </a:txBody>
                  <a:tcPr/>
                </a:tc>
                <a:tc>
                  <a:txBody>
                    <a:bodyPr/>
                    <a:lstStyle/>
                    <a:p>
                      <a:r>
                        <a:rPr lang="en-GB" sz="1500" b="1" dirty="0"/>
                        <a:t>Evaluates</a:t>
                      </a:r>
                      <a:r>
                        <a:rPr lang="en-GB" sz="1500" dirty="0"/>
                        <a:t> the strengths and weakness of something</a:t>
                      </a:r>
                    </a:p>
                  </a:txBody>
                  <a:tcPr/>
                </a:tc>
                <a:extLst>
                  <a:ext uri="{0D108BD9-81ED-4DB2-BD59-A6C34878D82A}">
                    <a16:rowId xmlns:a16="http://schemas.microsoft.com/office/drawing/2014/main" val="17106251"/>
                  </a:ext>
                </a:extLst>
              </a:tr>
              <a:tr h="365273">
                <a:tc>
                  <a:txBody>
                    <a:bodyPr/>
                    <a:lstStyle/>
                    <a:p>
                      <a:r>
                        <a:rPr lang="en-GB" sz="1500" b="1" dirty="0"/>
                        <a:t>States</a:t>
                      </a:r>
                      <a:r>
                        <a:rPr lang="en-GB" sz="1500" dirty="0"/>
                        <a:t> evidence</a:t>
                      </a:r>
                    </a:p>
                  </a:txBody>
                  <a:tcPr/>
                </a:tc>
                <a:tc>
                  <a:txBody>
                    <a:bodyPr/>
                    <a:lstStyle/>
                    <a:p>
                      <a:r>
                        <a:rPr lang="en-GB" sz="1500" b="1" dirty="0"/>
                        <a:t>Argues</a:t>
                      </a:r>
                      <a:r>
                        <a:rPr lang="en-GB" sz="1500" dirty="0"/>
                        <a:t>, using, evidence</a:t>
                      </a:r>
                    </a:p>
                  </a:txBody>
                  <a:tcPr/>
                </a:tc>
                <a:extLst>
                  <a:ext uri="{0D108BD9-81ED-4DB2-BD59-A6C34878D82A}">
                    <a16:rowId xmlns:a16="http://schemas.microsoft.com/office/drawing/2014/main" val="2899834242"/>
                  </a:ext>
                </a:extLst>
              </a:tr>
              <a:tr h="397100">
                <a:tc>
                  <a:txBody>
                    <a:bodyPr/>
                    <a:lstStyle/>
                    <a:p>
                      <a:r>
                        <a:rPr lang="en-GB" sz="1500" b="1" dirty="0"/>
                        <a:t>Tells</a:t>
                      </a:r>
                      <a:r>
                        <a:rPr lang="en-GB" sz="1500" dirty="0"/>
                        <a:t> what a theory says</a:t>
                      </a:r>
                    </a:p>
                  </a:txBody>
                  <a:tcPr/>
                </a:tc>
                <a:tc>
                  <a:txBody>
                    <a:bodyPr/>
                    <a:lstStyle/>
                    <a:p>
                      <a:r>
                        <a:rPr lang="en-GB" sz="1500" b="1" dirty="0"/>
                        <a:t>Determines</a:t>
                      </a:r>
                      <a:r>
                        <a:rPr lang="en-GB" sz="1500" dirty="0"/>
                        <a:t> </a:t>
                      </a:r>
                      <a:r>
                        <a:rPr lang="en-GB" sz="1500" b="1" dirty="0"/>
                        <a:t>why</a:t>
                      </a:r>
                      <a:r>
                        <a:rPr lang="en-GB" sz="1500" dirty="0"/>
                        <a:t> a theory is relevant</a:t>
                      </a:r>
                    </a:p>
                  </a:txBody>
                  <a:tcPr/>
                </a:tc>
                <a:extLst>
                  <a:ext uri="{0D108BD9-81ED-4DB2-BD59-A6C34878D82A}">
                    <a16:rowId xmlns:a16="http://schemas.microsoft.com/office/drawing/2014/main" val="2972688394"/>
                  </a:ext>
                </a:extLst>
              </a:tr>
              <a:tr h="423541">
                <a:tc>
                  <a:txBody>
                    <a:bodyPr/>
                    <a:lstStyle/>
                    <a:p>
                      <a:r>
                        <a:rPr lang="en-GB" sz="1500" b="1" dirty="0"/>
                        <a:t>Describes</a:t>
                      </a:r>
                      <a:r>
                        <a:rPr lang="en-GB" sz="1500" dirty="0"/>
                        <a:t> an method</a:t>
                      </a:r>
                    </a:p>
                  </a:txBody>
                  <a:tcPr/>
                </a:tc>
                <a:tc>
                  <a:txBody>
                    <a:bodyPr/>
                    <a:lstStyle/>
                    <a:p>
                      <a:r>
                        <a:rPr lang="en-GB" sz="1500" b="1" dirty="0"/>
                        <a:t>Justifies</a:t>
                      </a:r>
                      <a:r>
                        <a:rPr lang="en-GB" sz="1500" dirty="0"/>
                        <a:t> the use of a particular method over another</a:t>
                      </a:r>
                    </a:p>
                  </a:txBody>
                  <a:tcPr/>
                </a:tc>
                <a:extLst>
                  <a:ext uri="{0D108BD9-81ED-4DB2-BD59-A6C34878D82A}">
                    <a16:rowId xmlns:a16="http://schemas.microsoft.com/office/drawing/2014/main" val="1328225419"/>
                  </a:ext>
                </a:extLst>
              </a:tr>
              <a:tr h="860538">
                <a:tc>
                  <a:txBody>
                    <a:bodyPr/>
                    <a:lstStyle/>
                    <a:p>
                      <a:r>
                        <a:rPr lang="en-GB" sz="1500" b="1" dirty="0"/>
                        <a:t>Quotes</a:t>
                      </a:r>
                      <a:r>
                        <a:rPr lang="en-GB" sz="1500" dirty="0"/>
                        <a:t>, </a:t>
                      </a:r>
                      <a:r>
                        <a:rPr lang="en-GB" sz="1500" b="1" dirty="0"/>
                        <a:t>summaries</a:t>
                      </a:r>
                      <a:r>
                        <a:rPr lang="en-GB" sz="1500" dirty="0"/>
                        <a:t> or </a:t>
                      </a:r>
                      <a:r>
                        <a:rPr lang="en-GB" sz="1500" b="1" dirty="0"/>
                        <a:t>paraphrases</a:t>
                      </a:r>
                      <a:r>
                        <a:rPr lang="en-GB" sz="1500" dirty="0"/>
                        <a:t> information from different writers</a:t>
                      </a:r>
                    </a:p>
                  </a:txBody>
                  <a:tcPr/>
                </a:tc>
                <a:tc>
                  <a:txBody>
                    <a:bodyPr/>
                    <a:lstStyle/>
                    <a:p>
                      <a:r>
                        <a:rPr lang="en-GB" sz="1500" b="1" dirty="0"/>
                        <a:t>Compares</a:t>
                      </a:r>
                      <a:r>
                        <a:rPr lang="en-GB" sz="1500" dirty="0"/>
                        <a:t> and </a:t>
                      </a:r>
                      <a:r>
                        <a:rPr lang="en-GB" sz="1500" b="1" dirty="0"/>
                        <a:t>contrasts</a:t>
                      </a:r>
                      <a:r>
                        <a:rPr lang="en-GB" sz="1500" dirty="0"/>
                        <a:t> the views of different writers</a:t>
                      </a:r>
                    </a:p>
                    <a:p>
                      <a:r>
                        <a:rPr lang="en-GB" sz="1500" b="1" dirty="0"/>
                        <a:t>Considers the relevance or validity </a:t>
                      </a:r>
                      <a:r>
                        <a:rPr lang="en-GB" sz="1500" dirty="0"/>
                        <a:t>of information from different writers</a:t>
                      </a:r>
                    </a:p>
                  </a:txBody>
                  <a:tcPr/>
                </a:tc>
                <a:extLst>
                  <a:ext uri="{0D108BD9-81ED-4DB2-BD59-A6C34878D82A}">
                    <a16:rowId xmlns:a16="http://schemas.microsoft.com/office/drawing/2014/main" val="1654823334"/>
                  </a:ext>
                </a:extLst>
              </a:tr>
              <a:tr h="410083">
                <a:tc>
                  <a:txBody>
                    <a:bodyPr/>
                    <a:lstStyle/>
                    <a:p>
                      <a:r>
                        <a:rPr lang="en-GB" sz="1500" b="1" dirty="0"/>
                        <a:t>Gives</a:t>
                      </a:r>
                      <a:r>
                        <a:rPr lang="en-GB" sz="1500" dirty="0"/>
                        <a:t> examples of different items</a:t>
                      </a:r>
                    </a:p>
                  </a:txBody>
                  <a:tcPr/>
                </a:tc>
                <a:tc>
                  <a:txBody>
                    <a:bodyPr/>
                    <a:lstStyle/>
                    <a:p>
                      <a:r>
                        <a:rPr lang="en-GB" sz="1500" b="1" dirty="0"/>
                        <a:t>Differentiates</a:t>
                      </a:r>
                      <a:r>
                        <a:rPr lang="en-GB" sz="1500" dirty="0"/>
                        <a:t> between items, possibly using examples</a:t>
                      </a:r>
                    </a:p>
                  </a:txBody>
                  <a:tcPr/>
                </a:tc>
                <a:extLst>
                  <a:ext uri="{0D108BD9-81ED-4DB2-BD59-A6C34878D82A}">
                    <a16:rowId xmlns:a16="http://schemas.microsoft.com/office/drawing/2014/main" val="1961895152"/>
                  </a:ext>
                </a:extLst>
              </a:tr>
              <a:tr h="609548">
                <a:tc>
                  <a:txBody>
                    <a:bodyPr/>
                    <a:lstStyle/>
                    <a:p>
                      <a:r>
                        <a:rPr lang="en-GB" sz="1500" b="1" dirty="0"/>
                        <a:t>States</a:t>
                      </a:r>
                      <a:r>
                        <a:rPr lang="en-GB" sz="1500" dirty="0"/>
                        <a:t> the findings of a study</a:t>
                      </a:r>
                    </a:p>
                  </a:txBody>
                  <a:tcPr/>
                </a:tc>
                <a:tc>
                  <a:txBody>
                    <a:bodyPr/>
                    <a:lstStyle/>
                    <a:p>
                      <a:r>
                        <a:rPr lang="en-GB" sz="1500" b="1" dirty="0"/>
                        <a:t>Distinguishes</a:t>
                      </a:r>
                      <a:r>
                        <a:rPr lang="en-GB" sz="1500" dirty="0"/>
                        <a:t> between important and less important findings of a study</a:t>
                      </a:r>
                    </a:p>
                  </a:txBody>
                  <a:tcPr/>
                </a:tc>
                <a:extLst>
                  <a:ext uri="{0D108BD9-81ED-4DB2-BD59-A6C34878D82A}">
                    <a16:rowId xmlns:a16="http://schemas.microsoft.com/office/drawing/2014/main" val="1302827845"/>
                  </a:ext>
                </a:extLst>
              </a:tr>
              <a:tr h="365273">
                <a:tc>
                  <a:txBody>
                    <a:bodyPr/>
                    <a:lstStyle/>
                    <a:p>
                      <a:r>
                        <a:rPr lang="en-GB" sz="1500" b="1" dirty="0"/>
                        <a:t>Lists</a:t>
                      </a:r>
                      <a:r>
                        <a:rPr lang="en-GB" sz="1500" dirty="0"/>
                        <a:t> details</a:t>
                      </a:r>
                    </a:p>
                  </a:txBody>
                  <a:tcPr/>
                </a:tc>
                <a:tc>
                  <a:txBody>
                    <a:bodyPr/>
                    <a:lstStyle/>
                    <a:p>
                      <a:r>
                        <a:rPr lang="en-GB" sz="1500" b="1" dirty="0"/>
                        <a:t>Evaluates</a:t>
                      </a:r>
                      <a:r>
                        <a:rPr lang="en-GB" sz="1500" dirty="0"/>
                        <a:t> the relative significance of details</a:t>
                      </a:r>
                    </a:p>
                  </a:txBody>
                  <a:tcPr/>
                </a:tc>
                <a:extLst>
                  <a:ext uri="{0D108BD9-81ED-4DB2-BD59-A6C34878D82A}">
                    <a16:rowId xmlns:a16="http://schemas.microsoft.com/office/drawing/2014/main" val="389215464"/>
                  </a:ext>
                </a:extLst>
              </a:tr>
              <a:tr h="307951">
                <a:tc>
                  <a:txBody>
                    <a:bodyPr/>
                    <a:lstStyle/>
                    <a:p>
                      <a:r>
                        <a:rPr lang="en-GB" sz="1500" b="1" dirty="0"/>
                        <a:t>Lists</a:t>
                      </a:r>
                      <a:r>
                        <a:rPr lang="en-GB" sz="1500" dirty="0"/>
                        <a:t> information</a:t>
                      </a:r>
                    </a:p>
                  </a:txBody>
                  <a:tcPr/>
                </a:tc>
                <a:tc>
                  <a:txBody>
                    <a:bodyPr/>
                    <a:lstStyle/>
                    <a:p>
                      <a:r>
                        <a:rPr lang="en-GB" sz="1500" b="1" dirty="0"/>
                        <a:t>Organises</a:t>
                      </a:r>
                      <a:r>
                        <a:rPr lang="en-GB" sz="1500" dirty="0"/>
                        <a:t> information in order of importance</a:t>
                      </a:r>
                    </a:p>
                  </a:txBody>
                  <a:tcPr/>
                </a:tc>
                <a:extLst>
                  <a:ext uri="{0D108BD9-81ED-4DB2-BD59-A6C34878D82A}">
                    <a16:rowId xmlns:a16="http://schemas.microsoft.com/office/drawing/2014/main" val="3478957517"/>
                  </a:ext>
                </a:extLst>
              </a:tr>
              <a:tr h="365273">
                <a:tc>
                  <a:txBody>
                    <a:bodyPr/>
                    <a:lstStyle/>
                    <a:p>
                      <a:r>
                        <a:rPr lang="en-GB" sz="1500" b="1" dirty="0"/>
                        <a:t>Lists</a:t>
                      </a:r>
                      <a:r>
                        <a:rPr lang="en-GB" sz="1500" dirty="0"/>
                        <a:t> options</a:t>
                      </a:r>
                    </a:p>
                  </a:txBody>
                  <a:tcPr/>
                </a:tc>
                <a:tc>
                  <a:txBody>
                    <a:bodyPr/>
                    <a:lstStyle/>
                    <a:p>
                      <a:r>
                        <a:rPr lang="en-GB" sz="1500" b="1" dirty="0"/>
                        <a:t>Critiques</a:t>
                      </a:r>
                      <a:r>
                        <a:rPr lang="en-GB" sz="1500" dirty="0"/>
                        <a:t> the options in order to select the best one</a:t>
                      </a:r>
                    </a:p>
                  </a:txBody>
                  <a:tcPr/>
                </a:tc>
                <a:extLst>
                  <a:ext uri="{0D108BD9-81ED-4DB2-BD59-A6C34878D82A}">
                    <a16:rowId xmlns:a16="http://schemas.microsoft.com/office/drawing/2014/main" val="4219913861"/>
                  </a:ext>
                </a:extLst>
              </a:tr>
            </a:tbl>
          </a:graphicData>
        </a:graphic>
      </p:graphicFrame>
      <p:sp>
        <p:nvSpPr>
          <p:cNvPr id="3" name="TextBox 2">
            <a:extLst>
              <a:ext uri="{FF2B5EF4-FFF2-40B4-BE49-F238E27FC236}">
                <a16:creationId xmlns:a16="http://schemas.microsoft.com/office/drawing/2014/main" id="{9E4E6ADA-37B5-43D8-970C-582A0F6289B4}"/>
              </a:ext>
            </a:extLst>
          </p:cNvPr>
          <p:cNvSpPr txBox="1"/>
          <p:nvPr/>
        </p:nvSpPr>
        <p:spPr>
          <a:xfrm>
            <a:off x="323528" y="6165304"/>
            <a:ext cx="8352928" cy="276999"/>
          </a:xfrm>
          <a:prstGeom prst="rect">
            <a:avLst/>
          </a:prstGeom>
          <a:noFill/>
        </p:spPr>
        <p:txBody>
          <a:bodyPr wrap="square" rtlCol="0">
            <a:spAutoFit/>
          </a:bodyPr>
          <a:lstStyle/>
          <a:p>
            <a:r>
              <a:rPr lang="en-GB" sz="1200" dirty="0"/>
              <a:t>Smith, S. (2020) </a:t>
            </a:r>
            <a:r>
              <a:rPr lang="en-GB" sz="1200" i="1" dirty="0"/>
              <a:t>Critical writing</a:t>
            </a:r>
            <a:r>
              <a:rPr lang="en-GB" sz="1200" dirty="0"/>
              <a:t>. At: </a:t>
            </a:r>
            <a:r>
              <a:rPr lang="en-GB" sz="1200" dirty="0">
                <a:hlinkClick r:id="rId2"/>
              </a:rPr>
              <a:t>https://www.eapfoundation.com/writing/critical/</a:t>
            </a:r>
            <a:r>
              <a:rPr lang="en-GB" sz="1200" dirty="0"/>
              <a:t> </a:t>
            </a:r>
          </a:p>
        </p:txBody>
      </p:sp>
    </p:spTree>
    <p:extLst>
      <p:ext uri="{BB962C8B-B14F-4D97-AF65-F5344CB8AC3E}">
        <p14:creationId xmlns:p14="http://schemas.microsoft.com/office/powerpoint/2010/main" val="4097205606"/>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51697B8-B9A4-4F78-856A-B2E4A5299200}"/>
              </a:ext>
            </a:extLst>
          </p:cNvPr>
          <p:cNvSpPr txBox="1"/>
          <p:nvPr/>
        </p:nvSpPr>
        <p:spPr>
          <a:xfrm>
            <a:off x="1331640" y="1556792"/>
            <a:ext cx="6840760" cy="2862322"/>
          </a:xfrm>
          <a:prstGeom prst="rect">
            <a:avLst/>
          </a:prstGeom>
          <a:noFill/>
        </p:spPr>
        <p:txBody>
          <a:bodyPr wrap="square" rtlCol="0">
            <a:spAutoFit/>
          </a:bodyPr>
          <a:lstStyle/>
          <a:p>
            <a:pPr algn="ctr"/>
            <a:r>
              <a:rPr lang="en-GB" sz="4500" b="1" dirty="0"/>
              <a:t>How is critical thinking manifested in this excerpt of student writing?</a:t>
            </a:r>
          </a:p>
        </p:txBody>
      </p:sp>
    </p:spTree>
    <p:extLst>
      <p:ext uri="{BB962C8B-B14F-4D97-AF65-F5344CB8AC3E}">
        <p14:creationId xmlns:p14="http://schemas.microsoft.com/office/powerpoint/2010/main" val="309204062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DE15A0-6E41-41B5-9565-8C74D9E2B668}"/>
              </a:ext>
            </a:extLst>
          </p:cNvPr>
          <p:cNvSpPr txBox="1"/>
          <p:nvPr/>
        </p:nvSpPr>
        <p:spPr>
          <a:xfrm>
            <a:off x="251520" y="476671"/>
            <a:ext cx="8712968" cy="5546390"/>
          </a:xfrm>
          <a:prstGeom prst="rect">
            <a:avLst/>
          </a:prstGeom>
          <a:noFill/>
        </p:spPr>
        <p:txBody>
          <a:bodyPr wrap="square" rtlCol="0">
            <a:spAutoFit/>
          </a:bodyPr>
          <a:lstStyle/>
          <a:p>
            <a:pPr algn="just">
              <a:lnSpc>
                <a:spcPct val="107000"/>
              </a:lnSpc>
              <a:spcAft>
                <a:spcPts val="800"/>
              </a:spcAft>
            </a:pPr>
            <a:r>
              <a:rPr lang="en-GB" sz="1750" dirty="0">
                <a:effectLst/>
                <a:latin typeface="Arial" panose="020B0604020202020204" pitchFamily="34" charset="0"/>
                <a:ea typeface="Calibri" panose="020F0502020204030204" pitchFamily="34" charset="0"/>
                <a:cs typeface="Arial" panose="020B0604020202020204" pitchFamily="34" charset="0"/>
              </a:rPr>
              <a:t>To evaluate and examine the methods of identity formation amongst young people, I am going to focus on micro-celebrities as my primary research examples. </a:t>
            </a:r>
            <a:r>
              <a:rPr lang="en-GB" sz="1750" dirty="0">
                <a:solidFill>
                  <a:srgbClr val="FF0000"/>
                </a:solidFill>
                <a:effectLst/>
                <a:latin typeface="Arial" panose="020B0604020202020204" pitchFamily="34" charset="0"/>
                <a:ea typeface="Calibri" panose="020F0502020204030204" pitchFamily="34" charset="0"/>
                <a:cs typeface="Arial" panose="020B0604020202020204" pitchFamily="34" charset="0"/>
              </a:rPr>
              <a:t>Marwick (2014:115) </a:t>
            </a:r>
            <a:r>
              <a:rPr lang="en-GB" sz="1750" dirty="0">
                <a:effectLst/>
                <a:latin typeface="Arial" panose="020B0604020202020204" pitchFamily="34" charset="0"/>
                <a:ea typeface="Calibri" panose="020F0502020204030204" pitchFamily="34" charset="0"/>
                <a:cs typeface="Arial" panose="020B0604020202020204" pitchFamily="34" charset="0"/>
              </a:rPr>
              <a:t>describes micro-celebrity as “a way of thinking of oneself as a celebrity, and treating others accordingly.” </a:t>
            </a:r>
            <a:r>
              <a:rPr lang="en-GB" sz="1750" dirty="0">
                <a:solidFill>
                  <a:srgbClr val="00B050"/>
                </a:solidFill>
                <a:effectLst/>
                <a:latin typeface="Arial" panose="020B0604020202020204" pitchFamily="34" charset="0"/>
                <a:ea typeface="Calibri" panose="020F0502020204030204" pitchFamily="34" charset="0"/>
                <a:cs typeface="Arial" panose="020B0604020202020204" pitchFamily="34" charset="0"/>
              </a:rPr>
              <a:t>They are in-between of a non-famous person and a traditional celebrity. Rather than be awarded the title of a celebrity, a microcelebrity is self-proclaimed, and strategically attempts to construct themself as someone of fame and importance.</a:t>
            </a:r>
            <a:r>
              <a:rPr lang="en-GB" sz="1750" dirty="0">
                <a:solidFill>
                  <a:srgbClr val="92D050"/>
                </a:solidFill>
                <a:effectLst/>
                <a:latin typeface="Arial" panose="020B0604020202020204" pitchFamily="34" charset="0"/>
                <a:ea typeface="Calibri" panose="020F0502020204030204" pitchFamily="34" charset="0"/>
                <a:cs typeface="Arial" panose="020B0604020202020204" pitchFamily="34" charset="0"/>
              </a:rPr>
              <a:t> </a:t>
            </a:r>
            <a:r>
              <a:rPr lang="en-GB" sz="1750" dirty="0">
                <a:effectLst/>
                <a:latin typeface="Arial" panose="020B0604020202020204" pitchFamily="34" charset="0"/>
                <a:ea typeface="Calibri" panose="020F0502020204030204" pitchFamily="34" charset="0"/>
                <a:cs typeface="Arial" panose="020B0604020202020204" pitchFamily="34" charset="0"/>
              </a:rPr>
              <a:t>The concept of the micro-celebrity is something that has been made possible by Web 2.0 and social media platforms, </a:t>
            </a:r>
            <a:r>
              <a:rPr lang="en-GB" sz="1750" dirty="0">
                <a:solidFill>
                  <a:srgbClr val="00B0F0"/>
                </a:solidFill>
                <a:effectLst/>
                <a:latin typeface="Arial" panose="020B0604020202020204" pitchFamily="34" charset="0"/>
                <a:ea typeface="Calibri" panose="020F0502020204030204" pitchFamily="34" charset="0"/>
                <a:cs typeface="Arial" panose="020B0604020202020204" pitchFamily="34" charset="0"/>
              </a:rPr>
              <a:t>as social media allow individuals to act out any portrayal that they wish. </a:t>
            </a:r>
            <a:r>
              <a:rPr lang="en-GB" sz="1750" dirty="0">
                <a:effectLst/>
                <a:latin typeface="Arial" panose="020B0604020202020204" pitchFamily="34" charset="0"/>
                <a:ea typeface="Calibri" panose="020F0502020204030204" pitchFamily="34" charset="0"/>
                <a:cs typeface="Arial" panose="020B0604020202020204" pitchFamily="34" charset="0"/>
              </a:rPr>
              <a:t>Primary examples from young traditional celebrities are widely available</a:t>
            </a:r>
            <a:r>
              <a:rPr lang="en-GB" sz="1750" dirty="0">
                <a:solidFill>
                  <a:srgbClr val="7030A0"/>
                </a:solidFill>
                <a:effectLst/>
                <a:latin typeface="Arial" panose="020B0604020202020204" pitchFamily="34" charset="0"/>
                <a:ea typeface="Calibri" panose="020F0502020204030204" pitchFamily="34" charset="0"/>
                <a:cs typeface="Arial" panose="020B0604020202020204" pitchFamily="34" charset="0"/>
              </a:rPr>
              <a:t>; however, because of their celebrity status, public accessible information about their life and how they explore and construct their identity may be distorted, therefore making them a biased and flawed example of the identity formation period for the average young person. </a:t>
            </a:r>
            <a:r>
              <a:rPr lang="en-GB" sz="1750" dirty="0">
                <a:solidFill>
                  <a:srgbClr val="F49C0C"/>
                </a:solidFill>
                <a:effectLst/>
                <a:latin typeface="Arial" panose="020B0604020202020204" pitchFamily="34" charset="0"/>
                <a:ea typeface="Calibri" panose="020F0502020204030204" pitchFamily="34" charset="0"/>
                <a:cs typeface="Arial" panose="020B0604020202020204" pitchFamily="34" charset="0"/>
              </a:rPr>
              <a:t>On the other hand, it is challenging to find examples from a ‘normal’ young person, without referring to people that I know</a:t>
            </a:r>
            <a:r>
              <a:rPr lang="en-GB" sz="1750" dirty="0">
                <a:effectLst/>
                <a:latin typeface="Arial" panose="020B0604020202020204" pitchFamily="34" charset="0"/>
                <a:ea typeface="Calibri" panose="020F0502020204030204" pitchFamily="34" charset="0"/>
                <a:cs typeface="Arial" panose="020B0604020202020204" pitchFamily="34" charset="0"/>
              </a:rPr>
              <a:t>. Micro-celebrities are </a:t>
            </a:r>
            <a:r>
              <a:rPr lang="en-GB" sz="1750" dirty="0">
                <a:solidFill>
                  <a:srgbClr val="002060"/>
                </a:solidFill>
                <a:effectLst/>
                <a:latin typeface="Arial" panose="020B0604020202020204" pitchFamily="34" charset="0"/>
                <a:ea typeface="Calibri" panose="020F0502020204030204" pitchFamily="34" charset="0"/>
                <a:cs typeface="Arial" panose="020B0604020202020204" pitchFamily="34" charset="0"/>
              </a:rPr>
              <a:t>thus ideal primary research examples as they are known enough for me to look up their public social media profiles without the need of consent.</a:t>
            </a:r>
            <a:r>
              <a:rPr lang="en-GB" sz="1750" dirty="0">
                <a:effectLst/>
                <a:latin typeface="Arial" panose="020B0604020202020204" pitchFamily="34" charset="0"/>
                <a:ea typeface="Calibri" panose="020F0502020204030204" pitchFamily="34" charset="0"/>
                <a:cs typeface="Arial" panose="020B0604020202020204" pitchFamily="34" charset="0"/>
              </a:rPr>
              <a:t> Furthermore, </a:t>
            </a:r>
            <a:r>
              <a:rPr lang="en-GB" sz="1750" dirty="0">
                <a:solidFill>
                  <a:srgbClr val="00B0F0"/>
                </a:solidFill>
                <a:effectLst/>
                <a:latin typeface="Arial" panose="020B0604020202020204" pitchFamily="34" charset="0"/>
                <a:ea typeface="Calibri" panose="020F0502020204030204" pitchFamily="34" charset="0"/>
                <a:cs typeface="Arial" panose="020B0604020202020204" pitchFamily="34" charset="0"/>
              </a:rPr>
              <a:t>as photographs uploaded to social media can be a key signifier of how they identify themself and wish to be viewed</a:t>
            </a:r>
            <a:r>
              <a:rPr lang="en-GB" sz="1750" dirty="0">
                <a:effectLst/>
                <a:latin typeface="Arial" panose="020B0604020202020204" pitchFamily="34" charset="0"/>
                <a:ea typeface="Calibri" panose="020F0502020204030204" pitchFamily="34" charset="0"/>
                <a:cs typeface="Arial" panose="020B0604020202020204" pitchFamily="34" charset="0"/>
              </a:rPr>
              <a:t>, in this research I am going to use images from the social media profiles of some micro-celebrities.</a:t>
            </a:r>
          </a:p>
        </p:txBody>
      </p:sp>
      <p:sp>
        <p:nvSpPr>
          <p:cNvPr id="4" name="TextBox 3">
            <a:extLst>
              <a:ext uri="{FF2B5EF4-FFF2-40B4-BE49-F238E27FC236}">
                <a16:creationId xmlns:a16="http://schemas.microsoft.com/office/drawing/2014/main" id="{71C51741-81CB-4ACB-9A93-2254B697076B}"/>
              </a:ext>
            </a:extLst>
          </p:cNvPr>
          <p:cNvSpPr txBox="1"/>
          <p:nvPr/>
        </p:nvSpPr>
        <p:spPr>
          <a:xfrm>
            <a:off x="251520" y="6104329"/>
            <a:ext cx="8951078" cy="461665"/>
          </a:xfrm>
          <a:prstGeom prst="rect">
            <a:avLst/>
          </a:prstGeom>
          <a:noFill/>
        </p:spPr>
        <p:txBody>
          <a:bodyPr wrap="square" rtlCol="0">
            <a:spAutoFit/>
          </a:bodyPr>
          <a:lstStyle/>
          <a:p>
            <a:r>
              <a:rPr lang="en-GB" sz="1200" dirty="0"/>
              <a:t>The text has been slightly revised from the original to ensure grammatical accuracy: Gordon, L (2016) </a:t>
            </a:r>
            <a:r>
              <a:rPr lang="en-GB" sz="1200" i="1" dirty="0"/>
              <a:t>Web 2.0: identity and self-exploration</a:t>
            </a:r>
            <a:r>
              <a:rPr lang="en-GB" sz="1200" dirty="0"/>
              <a:t>. [BA Dissertation] University for the Creative Arts. At: </a:t>
            </a:r>
            <a:r>
              <a:rPr lang="en-GB" sz="1200" dirty="0">
                <a:hlinkClick r:id="rId3"/>
              </a:rPr>
              <a:t>https://resourcebank.uca.ac.uk/pages/search.php</a:t>
            </a:r>
            <a:endParaRPr lang="en-GB" sz="1200" dirty="0"/>
          </a:p>
        </p:txBody>
      </p:sp>
    </p:spTree>
    <p:extLst>
      <p:ext uri="{BB962C8B-B14F-4D97-AF65-F5344CB8AC3E}">
        <p14:creationId xmlns:p14="http://schemas.microsoft.com/office/powerpoint/2010/main" val="371124650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394B0DD1-9736-4F52-979B-6D6E4E550991}"/>
              </a:ext>
            </a:extLst>
          </p:cNvPr>
          <p:cNvSpPr txBox="1">
            <a:spLocks/>
          </p:cNvSpPr>
          <p:nvPr/>
        </p:nvSpPr>
        <p:spPr>
          <a:xfrm>
            <a:off x="611560" y="548680"/>
            <a:ext cx="8172908" cy="5328592"/>
          </a:xfrm>
          <a:prstGeom prst="rect">
            <a:avLst/>
          </a:prstGeom>
        </p:spPr>
        <p:txBody>
          <a:bodyPr>
            <a:normAutofit/>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buNone/>
            </a:pPr>
            <a:r>
              <a:rPr lang="en-GB" sz="3600" b="1" kern="0" dirty="0">
                <a:latin typeface="Arial" panose="020B0604020202020204" pitchFamily="34" charset="0"/>
                <a:cs typeface="Arial" panose="020B0604020202020204" pitchFamily="34" charset="0"/>
              </a:rPr>
              <a:t>Agenda:</a:t>
            </a:r>
          </a:p>
          <a:p>
            <a:pPr marL="0" indent="0">
              <a:buNone/>
            </a:pPr>
            <a:endParaRPr lang="en-GB" sz="3600" b="1" kern="0" dirty="0">
              <a:latin typeface="Arial" panose="020B0604020202020204" pitchFamily="34" charset="0"/>
              <a:cs typeface="Arial" panose="020B0604020202020204" pitchFamily="34" charset="0"/>
            </a:endParaRPr>
          </a:p>
          <a:p>
            <a:pPr>
              <a:buFontTx/>
              <a:buChar char="-"/>
            </a:pPr>
            <a:r>
              <a:rPr lang="en-GB" sz="3200" b="1" kern="0" dirty="0">
                <a:latin typeface="Arial" panose="020B0604020202020204" pitchFamily="34" charset="0"/>
                <a:cs typeface="Arial" panose="020B0604020202020204" pitchFamily="34" charset="0"/>
              </a:rPr>
              <a:t>What is critical thinking?</a:t>
            </a:r>
          </a:p>
          <a:p>
            <a:pPr>
              <a:buFontTx/>
              <a:buChar char="-"/>
            </a:pPr>
            <a:r>
              <a:rPr lang="en-GB" sz="3200" b="1" kern="0" dirty="0">
                <a:latin typeface="Arial" panose="020B0604020202020204" pitchFamily="34" charset="0"/>
                <a:cs typeface="Arial" panose="020B0604020202020204" pitchFamily="34" charset="0"/>
              </a:rPr>
              <a:t>Critical reading</a:t>
            </a:r>
          </a:p>
          <a:p>
            <a:pPr>
              <a:buFontTx/>
              <a:buChar char="-"/>
            </a:pPr>
            <a:r>
              <a:rPr lang="en-GB" sz="3200" b="1" kern="0" dirty="0">
                <a:latin typeface="Arial" panose="020B0604020202020204" pitchFamily="34" charset="0"/>
                <a:cs typeface="Arial" panose="020B0604020202020204" pitchFamily="34" charset="0"/>
              </a:rPr>
              <a:t>Critical writing</a:t>
            </a:r>
          </a:p>
          <a:p>
            <a:pPr marL="0" indent="0">
              <a:buNone/>
            </a:pPr>
            <a:endParaRPr lang="en-GB" sz="3200" b="1" kern="0" dirty="0">
              <a:solidFill>
                <a:srgbClr val="002060"/>
              </a:solidFill>
              <a:latin typeface="Arial" panose="020B0604020202020204" pitchFamily="34" charset="0"/>
              <a:cs typeface="Arial" panose="020B0604020202020204" pitchFamily="34" charset="0"/>
            </a:endParaRPr>
          </a:p>
          <a:p>
            <a:pPr>
              <a:buFontTx/>
              <a:buChar char="-"/>
            </a:pPr>
            <a:endParaRPr lang="en-GB" sz="3200" b="1" kern="0" dirty="0">
              <a:solidFill>
                <a:srgbClr val="002060"/>
              </a:solidFill>
              <a:latin typeface="Arial" panose="020B0604020202020204" pitchFamily="34" charset="0"/>
              <a:cs typeface="Arial" panose="020B0604020202020204" pitchFamily="34" charset="0"/>
            </a:endParaRPr>
          </a:p>
          <a:p>
            <a:pPr>
              <a:buFontTx/>
              <a:buChar char="-"/>
            </a:pPr>
            <a:endParaRPr lang="en-GB" sz="3600" b="1" kern="0" dirty="0">
              <a:solidFill>
                <a:srgbClr val="002060"/>
              </a:solidFill>
              <a:latin typeface="Arial" panose="020B0604020202020204" pitchFamily="34" charset="0"/>
              <a:cs typeface="Arial" panose="020B0604020202020204" pitchFamily="34" charset="0"/>
            </a:endParaRPr>
          </a:p>
          <a:p>
            <a:pPr marL="0" indent="0">
              <a:buNone/>
            </a:pPr>
            <a:endParaRPr lang="en-GB" sz="3600" b="1" kern="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2275555"/>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46B2F2B-C880-4BF3-B563-44FC9557CB59}"/>
              </a:ext>
            </a:extLst>
          </p:cNvPr>
          <p:cNvSpPr txBox="1"/>
          <p:nvPr/>
        </p:nvSpPr>
        <p:spPr>
          <a:xfrm>
            <a:off x="395537" y="476672"/>
            <a:ext cx="8280919" cy="6124754"/>
          </a:xfrm>
          <a:prstGeom prst="rect">
            <a:avLst/>
          </a:prstGeom>
          <a:noFill/>
        </p:spPr>
        <p:txBody>
          <a:bodyPr wrap="square" rtlCol="0">
            <a:spAutoFit/>
          </a:bodyPr>
          <a:lstStyle/>
          <a:p>
            <a:pPr algn="ctr"/>
            <a:r>
              <a:rPr lang="en-GB" sz="3200" b="1" dirty="0"/>
              <a:t>Useful online resources</a:t>
            </a:r>
          </a:p>
          <a:p>
            <a:r>
              <a:rPr lang="en-GB" sz="2000" b="1" dirty="0"/>
              <a:t>Websites: </a:t>
            </a:r>
          </a:p>
          <a:p>
            <a:pPr marL="285750" indent="-285750">
              <a:buFont typeface="Arial" panose="020B0604020202020204" pitchFamily="34" charset="0"/>
              <a:buChar char="•"/>
            </a:pPr>
            <a:r>
              <a:rPr lang="en-GB" sz="2000" dirty="0"/>
              <a:t>TED-Ed </a:t>
            </a:r>
            <a:r>
              <a:rPr lang="en-GB" sz="2000" i="1" dirty="0"/>
              <a:t>5 tips to improve your critical thinking</a:t>
            </a:r>
            <a:r>
              <a:rPr lang="en-GB" sz="2000" dirty="0"/>
              <a:t> </a:t>
            </a:r>
            <a:r>
              <a:rPr lang="en-GB" sz="2000" dirty="0">
                <a:hlinkClick r:id="rId2"/>
              </a:rPr>
              <a:t>https://ed.ted.com/lessons/5-tips-to-improve-your-critical-thinking-samantha-agoos</a:t>
            </a:r>
            <a:r>
              <a:rPr lang="en-GB" sz="2000" dirty="0"/>
              <a:t>  </a:t>
            </a:r>
          </a:p>
          <a:p>
            <a:pPr marL="285750" indent="-285750">
              <a:buFont typeface="Arial" panose="020B0604020202020204" pitchFamily="34" charset="0"/>
              <a:buChar char="•"/>
            </a:pPr>
            <a:r>
              <a:rPr lang="en-GB" sz="2000" dirty="0"/>
              <a:t>University of Manchester </a:t>
            </a:r>
            <a:r>
              <a:rPr lang="en-GB" sz="2000" i="1" dirty="0"/>
              <a:t>Academic </a:t>
            </a:r>
            <a:r>
              <a:rPr lang="en-GB" sz="2000" i="1" dirty="0" err="1"/>
              <a:t>Phrasebank</a:t>
            </a:r>
            <a:r>
              <a:rPr lang="en-GB" sz="2000" dirty="0"/>
              <a:t> </a:t>
            </a:r>
            <a:r>
              <a:rPr lang="en-GB" sz="2000" dirty="0">
                <a:hlinkClick r:id="rId3"/>
              </a:rPr>
              <a:t>http://www.phrasebank.manchester.ac.uk/</a:t>
            </a:r>
            <a:r>
              <a:rPr lang="en-GB" sz="2000" dirty="0"/>
              <a:t> </a:t>
            </a:r>
          </a:p>
          <a:p>
            <a:pPr marL="285750" indent="-285750">
              <a:buFont typeface="Arial" panose="020B0604020202020204" pitchFamily="34" charset="0"/>
              <a:buChar char="•"/>
            </a:pPr>
            <a:r>
              <a:rPr lang="en-GB" sz="2000" dirty="0"/>
              <a:t>University of Hull (2020) </a:t>
            </a:r>
            <a:r>
              <a:rPr lang="en-GB" sz="2000" i="1" dirty="0"/>
              <a:t>Critical writing</a:t>
            </a:r>
            <a:r>
              <a:rPr lang="en-GB" sz="2000" dirty="0"/>
              <a:t> </a:t>
            </a:r>
            <a:r>
              <a:rPr lang="en-GB" sz="2000" dirty="0">
                <a:hlinkClick r:id="rId4"/>
              </a:rPr>
              <a:t>https://libguides.hull.ac.uk/criticalwriting/critical-writing</a:t>
            </a:r>
            <a:r>
              <a:rPr lang="en-GB" sz="2000" dirty="0"/>
              <a:t> </a:t>
            </a:r>
          </a:p>
          <a:p>
            <a:r>
              <a:rPr lang="en-GB" sz="2000" b="1" dirty="0"/>
              <a:t>MOOCs (Massive Open Online Courses):</a:t>
            </a:r>
          </a:p>
          <a:p>
            <a:pPr marL="285750" indent="-285750">
              <a:buFont typeface="Arial" panose="020B0604020202020204" pitchFamily="34" charset="0"/>
              <a:buChar char="•"/>
            </a:pPr>
            <a:r>
              <a:rPr lang="en-GB" sz="2000" dirty="0"/>
              <a:t>Open University </a:t>
            </a:r>
            <a:r>
              <a:rPr lang="en-GB" sz="2000" i="1" dirty="0"/>
              <a:t>Extending and developing your thinking skills</a:t>
            </a:r>
            <a:r>
              <a:rPr lang="en-GB" sz="2000" dirty="0"/>
              <a:t>  </a:t>
            </a:r>
            <a:r>
              <a:rPr lang="en-GB" sz="2000" dirty="0">
                <a:hlinkClick r:id="rId5"/>
              </a:rPr>
              <a:t>https://www.open.edu/openlearn/education-development/extending-and-developing-your-thinking-skills/content-section-0?active-tab=description-tab</a:t>
            </a:r>
            <a:r>
              <a:rPr lang="en-GB" sz="2000" dirty="0"/>
              <a:t> </a:t>
            </a:r>
          </a:p>
          <a:p>
            <a:pPr marL="285750" indent="-285750">
              <a:buFont typeface="Arial" panose="020B0604020202020204" pitchFamily="34" charset="0"/>
              <a:buChar char="•"/>
            </a:pPr>
            <a:r>
              <a:rPr lang="en-GB" sz="2000" dirty="0"/>
              <a:t>Open University </a:t>
            </a:r>
            <a:r>
              <a:rPr lang="en-GB" sz="2000" i="1" dirty="0"/>
              <a:t>Succeeding postgraduate study</a:t>
            </a:r>
            <a:r>
              <a:rPr lang="en-GB" sz="2000" dirty="0"/>
              <a:t> </a:t>
            </a:r>
            <a:r>
              <a:rPr lang="en-GB" sz="2000" dirty="0">
                <a:hlinkClick r:id="rId6"/>
              </a:rPr>
              <a:t>https://www.open.edu/openlearn/education-development/succeeding-postgraduate-study/content-section-overview?active-tab=content-tab</a:t>
            </a:r>
            <a:r>
              <a:rPr lang="en-GB" sz="2000" dirty="0"/>
              <a:t> </a:t>
            </a:r>
          </a:p>
          <a:p>
            <a:pPr marL="285750" indent="-285750">
              <a:buFont typeface="Arial" panose="020B0604020202020204" pitchFamily="34" charset="0"/>
              <a:buChar char="•"/>
            </a:pPr>
            <a:r>
              <a:rPr lang="en-GB" sz="2000" dirty="0"/>
              <a:t>University of Leeds </a:t>
            </a:r>
            <a:r>
              <a:rPr lang="en-GB" sz="2000" i="1" dirty="0"/>
              <a:t>Critical thinking at university: an introduction</a:t>
            </a:r>
            <a:r>
              <a:rPr lang="en-GB" sz="2000" dirty="0"/>
              <a:t> </a:t>
            </a:r>
            <a:r>
              <a:rPr lang="en-GB" sz="2000" dirty="0">
                <a:hlinkClick r:id="rId7"/>
              </a:rPr>
              <a:t>https://www.futurelearn.com/courses/critical-thinking-at-university</a:t>
            </a:r>
            <a:r>
              <a:rPr lang="en-GB" sz="2000" dirty="0"/>
              <a:t> </a:t>
            </a:r>
          </a:p>
        </p:txBody>
      </p:sp>
    </p:spTree>
    <p:extLst>
      <p:ext uri="{BB962C8B-B14F-4D97-AF65-F5344CB8AC3E}">
        <p14:creationId xmlns:p14="http://schemas.microsoft.com/office/powerpoint/2010/main" val="3178814545"/>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27AD9D2-1944-457A-B7DF-64D2D1C7A558}"/>
              </a:ext>
            </a:extLst>
          </p:cNvPr>
          <p:cNvSpPr txBox="1"/>
          <p:nvPr/>
        </p:nvSpPr>
        <p:spPr>
          <a:xfrm>
            <a:off x="863588" y="4653136"/>
            <a:ext cx="7416824" cy="769441"/>
          </a:xfrm>
          <a:prstGeom prst="rect">
            <a:avLst/>
          </a:prstGeom>
          <a:noFill/>
        </p:spPr>
        <p:txBody>
          <a:bodyPr wrap="square" rtlCol="0">
            <a:spAutoFit/>
          </a:bodyPr>
          <a:lstStyle/>
          <a:p>
            <a:pPr algn="ctr"/>
            <a:r>
              <a:rPr lang="en-GB" sz="4400" b="1" dirty="0">
                <a:solidFill>
                  <a:srgbClr val="002060"/>
                </a:solidFill>
              </a:rPr>
              <a:t>Questions?</a:t>
            </a:r>
          </a:p>
        </p:txBody>
      </p:sp>
      <p:pic>
        <p:nvPicPr>
          <p:cNvPr id="2050" name="Picture 2" descr="Image result for questions stock photo">
            <a:extLst>
              <a:ext uri="{FF2B5EF4-FFF2-40B4-BE49-F238E27FC236}">
                <a16:creationId xmlns:a16="http://schemas.microsoft.com/office/drawing/2014/main" id="{E8FCA71F-BEF4-431F-AB39-95CCBE5988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4886" y="980728"/>
            <a:ext cx="5174227" cy="3456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2106711"/>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408DE5E3-2C58-475C-86A3-07B46E057FE6}"/>
              </a:ext>
            </a:extLst>
          </p:cNvPr>
          <p:cNvSpPr txBox="1">
            <a:spLocks/>
          </p:cNvSpPr>
          <p:nvPr/>
        </p:nvSpPr>
        <p:spPr>
          <a:xfrm>
            <a:off x="406069" y="548680"/>
            <a:ext cx="8486411" cy="5184576"/>
          </a:xfrm>
          <a:prstGeom prst="rect">
            <a:avLst/>
          </a:prstGeom>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114300" indent="0" algn="ctr">
              <a:buNone/>
            </a:pPr>
            <a:r>
              <a:rPr lang="en-GB" sz="3600" b="1" kern="0" dirty="0">
                <a:latin typeface="Arial" panose="020B0604020202020204" pitchFamily="34" charset="0"/>
                <a:cs typeface="Arial" panose="020B0604020202020204" pitchFamily="34" charset="0"/>
              </a:rPr>
              <a:t>Look at the scenario below. Do you share the same feeling?</a:t>
            </a:r>
          </a:p>
          <a:p>
            <a:pPr marL="914400" lvl="2" indent="0">
              <a:buNone/>
            </a:pPr>
            <a:endParaRPr lang="en-GB" sz="2400" kern="0" dirty="0">
              <a:solidFill>
                <a:srgbClr val="002060"/>
              </a:solidFill>
              <a:latin typeface="Arial" panose="020B0604020202020204" pitchFamily="34" charset="0"/>
              <a:cs typeface="Arial" panose="020B0604020202020204" pitchFamily="34" charset="0"/>
            </a:endParaRPr>
          </a:p>
          <a:p>
            <a:endParaRPr lang="en-GB" kern="0" dirty="0"/>
          </a:p>
        </p:txBody>
      </p:sp>
      <p:sp>
        <p:nvSpPr>
          <p:cNvPr id="4" name="TextBox 3" descr="https://www.memesmonkey.com/topic/thinking+cat#&amp;gid=1&amp;pid=9">
            <a:extLst>
              <a:ext uri="{FF2B5EF4-FFF2-40B4-BE49-F238E27FC236}">
                <a16:creationId xmlns:a16="http://schemas.microsoft.com/office/drawing/2014/main" id="{FDDD2F9C-C377-4C27-BFFC-1D0CCA3480D2}"/>
              </a:ext>
            </a:extLst>
          </p:cNvPr>
          <p:cNvSpPr txBox="1"/>
          <p:nvPr/>
        </p:nvSpPr>
        <p:spPr>
          <a:xfrm>
            <a:off x="755576" y="6093296"/>
            <a:ext cx="8280920" cy="461665"/>
          </a:xfrm>
          <a:prstGeom prst="rect">
            <a:avLst/>
          </a:prstGeom>
          <a:noFill/>
        </p:spPr>
        <p:txBody>
          <a:bodyPr wrap="square" rtlCol="0">
            <a:spAutoFit/>
          </a:bodyPr>
          <a:lstStyle/>
          <a:p>
            <a:r>
              <a:rPr lang="en-GB" sz="1200" dirty="0"/>
              <a:t>Keeley, S. M. </a:t>
            </a:r>
            <a:r>
              <a:rPr lang="en-GB" sz="1200" i="1" dirty="0"/>
              <a:t>et al</a:t>
            </a:r>
            <a:r>
              <a:rPr lang="en-GB" sz="1200" dirty="0"/>
              <a:t>. (1995) ‘Coping with student resistance to critical thinking: What the psychotherapy literature can tell us’ In: </a:t>
            </a:r>
            <a:r>
              <a:rPr lang="en-GB" sz="1200" i="1" dirty="0"/>
              <a:t>College Teaching </a:t>
            </a:r>
            <a:r>
              <a:rPr lang="en-GB" sz="1200" dirty="0"/>
              <a:t>43(4) pp.140-145.</a:t>
            </a:r>
          </a:p>
        </p:txBody>
      </p:sp>
      <p:sp>
        <p:nvSpPr>
          <p:cNvPr id="6" name="TextBox 5">
            <a:extLst>
              <a:ext uri="{FF2B5EF4-FFF2-40B4-BE49-F238E27FC236}">
                <a16:creationId xmlns:a16="http://schemas.microsoft.com/office/drawing/2014/main" id="{5FA29234-50FD-4420-B309-709F32690891}"/>
              </a:ext>
            </a:extLst>
          </p:cNvPr>
          <p:cNvSpPr txBox="1"/>
          <p:nvPr/>
        </p:nvSpPr>
        <p:spPr>
          <a:xfrm>
            <a:off x="860148" y="1874762"/>
            <a:ext cx="3679287" cy="212365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dirty="0">
                <a:ln>
                  <a:noFill/>
                </a:ln>
                <a:solidFill>
                  <a:schemeClr val="tx1"/>
                </a:solidFill>
                <a:effectLst/>
                <a:latin typeface="Arial" pitchFamily="34" charset="0"/>
                <a:ea typeface="Times New Roman" pitchFamily="18" charset="0"/>
                <a:cs typeface="Arial" pitchFamily="34" charset="0"/>
              </a:rPr>
              <a:t>Student: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200" b="0" i="0" u="none" strike="noStrike" cap="none" normalizeH="0" baseline="0" dirty="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GB" sz="2200" b="0" i="0" u="none" strike="noStrike" cap="none" normalizeH="0" baseline="0" dirty="0">
                <a:ln>
                  <a:noFill/>
                </a:ln>
                <a:solidFill>
                  <a:schemeClr val="tx1"/>
                </a:solidFill>
                <a:effectLst/>
                <a:latin typeface="Arial" pitchFamily="34" charset="0"/>
                <a:ea typeface="Times New Roman" pitchFamily="18" charset="0"/>
                <a:cs typeface="Arial" pitchFamily="34" charset="0"/>
              </a:rPr>
              <a:t>“I want you (the expert) to give me answers to the questions; I want to know the right answer.”</a:t>
            </a:r>
          </a:p>
        </p:txBody>
      </p:sp>
      <p:sp>
        <p:nvSpPr>
          <p:cNvPr id="7" name="TextBox 6">
            <a:extLst>
              <a:ext uri="{FF2B5EF4-FFF2-40B4-BE49-F238E27FC236}">
                <a16:creationId xmlns:a16="http://schemas.microsoft.com/office/drawing/2014/main" id="{BF397850-09F5-42D3-8E6A-053899275E98}"/>
              </a:ext>
            </a:extLst>
          </p:cNvPr>
          <p:cNvSpPr txBox="1"/>
          <p:nvPr/>
        </p:nvSpPr>
        <p:spPr>
          <a:xfrm>
            <a:off x="4946846" y="1890430"/>
            <a:ext cx="3480844" cy="3477875"/>
          </a:xfrm>
          <a:prstGeom prst="rect">
            <a:avLst/>
          </a:prstGeom>
          <a:noFill/>
        </p:spPr>
        <p:txBody>
          <a:bodyPr wrap="square" rtlCol="0">
            <a:spAutoFit/>
          </a:bodyPr>
          <a:lstStyle/>
          <a:p>
            <a:pPr lvl="0" eaLnBrk="0" fontAlgn="base" hangingPunct="0">
              <a:spcBef>
                <a:spcPct val="0"/>
              </a:spcBef>
              <a:spcAft>
                <a:spcPct val="0"/>
              </a:spcAft>
            </a:pPr>
            <a:r>
              <a:rPr lang="en-GB" sz="2200" dirty="0">
                <a:latin typeface="Arial" pitchFamily="34" charset="0"/>
                <a:ea typeface="Times New Roman" pitchFamily="18" charset="0"/>
                <a:cs typeface="Arial" pitchFamily="34" charset="0"/>
              </a:rPr>
              <a:t>Teacher:</a:t>
            </a:r>
          </a:p>
          <a:p>
            <a:pPr lvl="0" eaLnBrk="0" fontAlgn="base" hangingPunct="0">
              <a:spcBef>
                <a:spcPct val="0"/>
              </a:spcBef>
              <a:spcAft>
                <a:spcPct val="0"/>
              </a:spcAft>
            </a:pPr>
            <a:endParaRPr lang="en-GB" sz="2200" dirty="0">
              <a:latin typeface="Arial" pitchFamily="34" charset="0"/>
              <a:ea typeface="Times New Roman" pitchFamily="18" charset="0"/>
              <a:cs typeface="Arial" pitchFamily="34" charset="0"/>
            </a:endParaRPr>
          </a:p>
          <a:p>
            <a:pPr lvl="0" eaLnBrk="0" fontAlgn="base" hangingPunct="0">
              <a:spcBef>
                <a:spcPct val="0"/>
              </a:spcBef>
              <a:spcAft>
                <a:spcPct val="0"/>
              </a:spcAft>
            </a:pPr>
            <a:r>
              <a:rPr lang="en-GB" sz="2200" dirty="0">
                <a:latin typeface="Arial" pitchFamily="34" charset="0"/>
                <a:ea typeface="Times New Roman" pitchFamily="18" charset="0"/>
                <a:cs typeface="Arial" pitchFamily="34" charset="0"/>
              </a:rPr>
              <a:t>“I want you to become critical thinkers, which means I want you to challenge experts’ answers and pursue your own answers through active questioning. This means lots of hard work.”</a:t>
            </a:r>
          </a:p>
        </p:txBody>
      </p:sp>
    </p:spTree>
    <p:extLst>
      <p:ext uri="{BB962C8B-B14F-4D97-AF65-F5344CB8AC3E}">
        <p14:creationId xmlns:p14="http://schemas.microsoft.com/office/powerpoint/2010/main" val="4278356161"/>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4937F7B-0107-4DBC-83CF-C56EF38AF36E}"/>
              </a:ext>
            </a:extLst>
          </p:cNvPr>
          <p:cNvSpPr txBox="1"/>
          <p:nvPr/>
        </p:nvSpPr>
        <p:spPr>
          <a:xfrm>
            <a:off x="510152" y="6371173"/>
            <a:ext cx="8123696" cy="276999"/>
          </a:xfrm>
          <a:prstGeom prst="rect">
            <a:avLst/>
          </a:prstGeom>
          <a:noFill/>
        </p:spPr>
        <p:txBody>
          <a:bodyPr wrap="square" rtlCol="0">
            <a:spAutoFit/>
          </a:bodyPr>
          <a:lstStyle/>
          <a:p>
            <a:r>
              <a:rPr lang="en-GB" sz="1200" dirty="0"/>
              <a:t>Alexander, O. </a:t>
            </a:r>
            <a:r>
              <a:rPr lang="en-GB" sz="1200" i="1" dirty="0"/>
              <a:t>et al</a:t>
            </a:r>
            <a:r>
              <a:rPr lang="en-GB" sz="1200" dirty="0"/>
              <a:t>. (2006) </a:t>
            </a:r>
            <a:r>
              <a:rPr lang="en-GB" sz="1200" i="1" dirty="0"/>
              <a:t>EAP essentials: a teacher’s guide to principles and practice</a:t>
            </a:r>
            <a:r>
              <a:rPr lang="en-GB" sz="1200" dirty="0"/>
              <a:t>. Reading, UK: Garnet.</a:t>
            </a:r>
          </a:p>
        </p:txBody>
      </p:sp>
      <p:sp>
        <p:nvSpPr>
          <p:cNvPr id="7" name="TextBox 6">
            <a:extLst>
              <a:ext uri="{FF2B5EF4-FFF2-40B4-BE49-F238E27FC236}">
                <a16:creationId xmlns:a16="http://schemas.microsoft.com/office/drawing/2014/main" id="{3A4FCE03-FF77-41F8-B937-8F89E479EB37}"/>
              </a:ext>
            </a:extLst>
          </p:cNvPr>
          <p:cNvSpPr txBox="1"/>
          <p:nvPr/>
        </p:nvSpPr>
        <p:spPr>
          <a:xfrm>
            <a:off x="472523" y="234837"/>
            <a:ext cx="8496944" cy="5816977"/>
          </a:xfrm>
          <a:prstGeom prst="rect">
            <a:avLst/>
          </a:prstGeom>
          <a:noFill/>
        </p:spPr>
        <p:txBody>
          <a:bodyPr wrap="square" rtlCol="0">
            <a:spAutoFit/>
          </a:bodyPr>
          <a:lstStyle/>
          <a:p>
            <a:endParaRPr lang="en-GB" sz="3200" dirty="0"/>
          </a:p>
          <a:p>
            <a:endParaRPr lang="en-GB" sz="3200" dirty="0"/>
          </a:p>
          <a:p>
            <a:endParaRPr lang="en-GB" sz="3200" dirty="0"/>
          </a:p>
          <a:p>
            <a:endParaRPr lang="en-GB" sz="1200" dirty="0"/>
          </a:p>
          <a:p>
            <a:r>
              <a:rPr lang="en-GB" sz="2800" dirty="0"/>
              <a:t>The word </a:t>
            </a:r>
            <a:r>
              <a:rPr lang="en-GB" sz="2800" i="1" dirty="0"/>
              <a:t>critical</a:t>
            </a:r>
            <a:r>
              <a:rPr lang="en-GB" sz="2800" dirty="0"/>
              <a:t> has multiple meanings in English for academic purposes. Which definition would be central to your tutor marking your work?</a:t>
            </a:r>
          </a:p>
          <a:p>
            <a:pPr lvl="1"/>
            <a:endParaRPr lang="en-GB" dirty="0"/>
          </a:p>
          <a:p>
            <a:pPr marL="800100" lvl="1" indent="-342900">
              <a:buFont typeface="+mj-lt"/>
              <a:buAutoNum type="arabicPeriod"/>
            </a:pPr>
            <a:r>
              <a:rPr lang="en-GB" b="1" dirty="0"/>
              <a:t>Important or important to the point of causing a threshold to be crossed</a:t>
            </a:r>
            <a:r>
              <a:rPr lang="en-GB" dirty="0"/>
              <a:t>, e.g., </a:t>
            </a:r>
            <a:r>
              <a:rPr lang="en-GB" i="1" dirty="0"/>
              <a:t>Once the temperature drops below the critical value, growth ceases.</a:t>
            </a:r>
          </a:p>
          <a:p>
            <a:pPr marL="800100" lvl="1" indent="-342900">
              <a:buFont typeface="+mj-lt"/>
              <a:buAutoNum type="arabicPeriod"/>
            </a:pPr>
            <a:r>
              <a:rPr lang="en-GB" b="1" dirty="0"/>
              <a:t>Evaluative, making an assessment according to a set of criteria</a:t>
            </a:r>
            <a:r>
              <a:rPr lang="en-GB" dirty="0"/>
              <a:t>, e.g., </a:t>
            </a:r>
            <a:r>
              <a:rPr lang="en-GB" i="1" dirty="0"/>
              <a:t>He was asked to write a critical review of the research in this field.</a:t>
            </a:r>
          </a:p>
          <a:p>
            <a:pPr marL="800100" lvl="1" indent="-342900">
              <a:buFont typeface="+mj-lt"/>
              <a:buAutoNum type="arabicPeriod"/>
            </a:pPr>
            <a:r>
              <a:rPr lang="en-GB" b="1" dirty="0"/>
              <a:t>Finding faults / criticizing</a:t>
            </a:r>
            <a:r>
              <a:rPr lang="en-GB" dirty="0"/>
              <a:t>, e.g., </a:t>
            </a:r>
            <a:r>
              <a:rPr lang="en-GB" i="1" dirty="0"/>
              <a:t>He was highly critical of the research in the field.</a:t>
            </a:r>
            <a:endParaRPr lang="en-GB" dirty="0"/>
          </a:p>
          <a:p>
            <a:endParaRPr lang="en-GB" dirty="0"/>
          </a:p>
          <a:p>
            <a:endParaRPr lang="en-GB" dirty="0"/>
          </a:p>
        </p:txBody>
      </p:sp>
      <p:sp>
        <p:nvSpPr>
          <p:cNvPr id="8" name="Thought Bubble: Cloud 7">
            <a:extLst>
              <a:ext uri="{FF2B5EF4-FFF2-40B4-BE49-F238E27FC236}">
                <a16:creationId xmlns:a16="http://schemas.microsoft.com/office/drawing/2014/main" id="{F6A8BD3D-9C35-461A-BA52-CD4C68A77821}"/>
              </a:ext>
            </a:extLst>
          </p:cNvPr>
          <p:cNvSpPr/>
          <p:nvPr/>
        </p:nvSpPr>
        <p:spPr>
          <a:xfrm>
            <a:off x="2987824" y="692696"/>
            <a:ext cx="3888432" cy="936104"/>
          </a:xfrm>
          <a:prstGeom prst="cloudCallout">
            <a:avLst>
              <a:gd name="adj1" fmla="val -64694"/>
              <a:gd name="adj2" fmla="val 709"/>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They should be more critical!</a:t>
            </a:r>
          </a:p>
        </p:txBody>
      </p:sp>
      <p:pic>
        <p:nvPicPr>
          <p:cNvPr id="13" name="Graphic 12" descr="Lecturer with solid fill">
            <a:extLst>
              <a:ext uri="{FF2B5EF4-FFF2-40B4-BE49-F238E27FC236}">
                <a16:creationId xmlns:a16="http://schemas.microsoft.com/office/drawing/2014/main" id="{BF166D4C-12DE-46B1-9741-9615B5F0A6C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00176" y="1125046"/>
            <a:ext cx="914400" cy="914400"/>
          </a:xfrm>
          <a:prstGeom prst="rect">
            <a:avLst/>
          </a:prstGeom>
        </p:spPr>
      </p:pic>
    </p:spTree>
    <p:extLst>
      <p:ext uri="{BB962C8B-B14F-4D97-AF65-F5344CB8AC3E}">
        <p14:creationId xmlns:p14="http://schemas.microsoft.com/office/powerpoint/2010/main" val="286836716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6B34DE6-9514-49D1-9975-CB5225C2A5E3}"/>
              </a:ext>
            </a:extLst>
          </p:cNvPr>
          <p:cNvSpPr txBox="1"/>
          <p:nvPr/>
        </p:nvSpPr>
        <p:spPr>
          <a:xfrm>
            <a:off x="1403648" y="2348880"/>
            <a:ext cx="6984776" cy="1938992"/>
          </a:xfrm>
          <a:prstGeom prst="rect">
            <a:avLst/>
          </a:prstGeom>
          <a:noFill/>
        </p:spPr>
        <p:txBody>
          <a:bodyPr wrap="square" rtlCol="0">
            <a:spAutoFit/>
          </a:bodyPr>
          <a:lstStyle/>
          <a:p>
            <a:r>
              <a:rPr lang="en-GB" sz="6000" b="1" dirty="0"/>
              <a:t>What is critical thinking?</a:t>
            </a:r>
          </a:p>
        </p:txBody>
      </p:sp>
    </p:spTree>
    <p:extLst>
      <p:ext uri="{BB962C8B-B14F-4D97-AF65-F5344CB8AC3E}">
        <p14:creationId xmlns:p14="http://schemas.microsoft.com/office/powerpoint/2010/main" val="356284988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6A049B4-E162-4D66-992D-169EF0CAC1F7}"/>
              </a:ext>
            </a:extLst>
          </p:cNvPr>
          <p:cNvSpPr txBox="1"/>
          <p:nvPr/>
        </p:nvSpPr>
        <p:spPr>
          <a:xfrm>
            <a:off x="323528" y="620688"/>
            <a:ext cx="8424936" cy="4247317"/>
          </a:xfrm>
          <a:prstGeom prst="rect">
            <a:avLst/>
          </a:prstGeom>
          <a:noFill/>
        </p:spPr>
        <p:txBody>
          <a:bodyPr wrap="square" rtlCol="0">
            <a:spAutoFit/>
          </a:bodyPr>
          <a:lstStyle/>
          <a:p>
            <a:r>
              <a:rPr lang="en-GB" sz="3600" b="1" dirty="0"/>
              <a:t>Varied definitions of critical thinking</a:t>
            </a:r>
          </a:p>
          <a:p>
            <a:endParaRPr lang="en-GB" dirty="0"/>
          </a:p>
          <a:p>
            <a:endParaRPr lang="en-GB" dirty="0"/>
          </a:p>
          <a:p>
            <a:pPr marL="285750" indent="-285750">
              <a:buFont typeface="Arial" panose="020B0604020202020204" pitchFamily="34" charset="0"/>
              <a:buChar char="•"/>
            </a:pPr>
            <a:r>
              <a:rPr lang="en-GB" dirty="0"/>
              <a:t>“Critical thinking is the ability to think clearly and rationally about what to do or what to believe. It includes the ability to engage in reflective and independent thinking” (Lau and Chen, 2021).</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“Critical thinking refers to students abilities' to identify issues and assumptions, recognize important relationships, make correct inferences, evaluate evidence or authority, and deduce conclusions” (</a:t>
            </a:r>
            <a:r>
              <a:rPr lang="en-GB" dirty="0" err="1"/>
              <a:t>Tsui</a:t>
            </a:r>
            <a:r>
              <a:rPr lang="en-GB" dirty="0"/>
              <a:t>, 2002:743).</a:t>
            </a:r>
          </a:p>
          <a:p>
            <a:pPr marL="285750" indent="-285750">
              <a:buFont typeface="Arial" panose="020B0604020202020204" pitchFamily="34" charset="0"/>
              <a:buChar char="•"/>
            </a:pPr>
            <a:endParaRPr lang="en-GB" dirty="0"/>
          </a:p>
          <a:p>
            <a:endParaRPr lang="en-GB" dirty="0"/>
          </a:p>
          <a:p>
            <a:endParaRPr lang="en-GB" dirty="0"/>
          </a:p>
          <a:p>
            <a:endParaRPr lang="en-GB" dirty="0"/>
          </a:p>
        </p:txBody>
      </p:sp>
      <p:sp>
        <p:nvSpPr>
          <p:cNvPr id="3" name="TextBox 2">
            <a:extLst>
              <a:ext uri="{FF2B5EF4-FFF2-40B4-BE49-F238E27FC236}">
                <a16:creationId xmlns:a16="http://schemas.microsoft.com/office/drawing/2014/main" id="{9CD13477-5407-4AED-A64D-B4A6EC863CF2}"/>
              </a:ext>
            </a:extLst>
          </p:cNvPr>
          <p:cNvSpPr txBox="1"/>
          <p:nvPr/>
        </p:nvSpPr>
        <p:spPr>
          <a:xfrm>
            <a:off x="539552" y="6021288"/>
            <a:ext cx="8064896" cy="646331"/>
          </a:xfrm>
          <a:prstGeom prst="rect">
            <a:avLst/>
          </a:prstGeom>
          <a:noFill/>
        </p:spPr>
        <p:txBody>
          <a:bodyPr wrap="square" rtlCol="0">
            <a:spAutoFit/>
          </a:bodyPr>
          <a:lstStyle/>
          <a:p>
            <a:r>
              <a:rPr lang="en-GB" sz="1200" dirty="0"/>
              <a:t>Lau, J and Chan, J. (2021) </a:t>
            </a:r>
            <a:r>
              <a:rPr lang="en-GB" sz="1200" i="1" dirty="0"/>
              <a:t>What is critical thinking? </a:t>
            </a:r>
            <a:r>
              <a:rPr lang="en-GB" sz="1200" dirty="0"/>
              <a:t>At: </a:t>
            </a:r>
            <a:r>
              <a:rPr lang="en-GB" sz="1200" dirty="0">
                <a:hlinkClick r:id="rId2"/>
              </a:rPr>
              <a:t>http://philosophy.hku.hk/think/critical/ct.php</a:t>
            </a:r>
            <a:r>
              <a:rPr lang="en-GB" sz="1200" dirty="0"/>
              <a:t>  </a:t>
            </a:r>
          </a:p>
          <a:p>
            <a:r>
              <a:rPr lang="en-GB" sz="1200" dirty="0" err="1"/>
              <a:t>Tsui</a:t>
            </a:r>
            <a:r>
              <a:rPr lang="en-GB" sz="1200" dirty="0"/>
              <a:t>, L. (2002) ‘Fostering critical thinking through effective pedagogy’ In: </a:t>
            </a:r>
            <a:r>
              <a:rPr lang="en-GB" sz="1200" i="1" dirty="0"/>
              <a:t>The Journal of Higher Education </a:t>
            </a:r>
            <a:r>
              <a:rPr lang="en-GB" sz="1200" dirty="0"/>
              <a:t>73 (6) pp.740-763.</a:t>
            </a:r>
            <a:endParaRPr lang="en-GB" dirty="0"/>
          </a:p>
        </p:txBody>
      </p:sp>
      <p:sp>
        <p:nvSpPr>
          <p:cNvPr id="5" name="Arrow: Striped Right 4">
            <a:extLst>
              <a:ext uri="{FF2B5EF4-FFF2-40B4-BE49-F238E27FC236}">
                <a16:creationId xmlns:a16="http://schemas.microsoft.com/office/drawing/2014/main" id="{804719A2-2698-4ABA-8C4F-C9E9EFCA0FFD}"/>
              </a:ext>
            </a:extLst>
          </p:cNvPr>
          <p:cNvSpPr/>
          <p:nvPr/>
        </p:nvSpPr>
        <p:spPr>
          <a:xfrm>
            <a:off x="1619672" y="3645024"/>
            <a:ext cx="6696744" cy="2160240"/>
          </a:xfrm>
          <a:prstGeom prst="striped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2200" dirty="0"/>
              <a:t>But, what does it actually entail in reading and writing or your assignments?</a:t>
            </a:r>
          </a:p>
        </p:txBody>
      </p:sp>
    </p:spTree>
    <p:extLst>
      <p:ext uri="{BB962C8B-B14F-4D97-AF65-F5344CB8AC3E}">
        <p14:creationId xmlns:p14="http://schemas.microsoft.com/office/powerpoint/2010/main" val="16212827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6351CF6-4163-4182-87C6-1170DC3332AB}"/>
              </a:ext>
            </a:extLst>
          </p:cNvPr>
          <p:cNvSpPr txBox="1"/>
          <p:nvPr/>
        </p:nvSpPr>
        <p:spPr>
          <a:xfrm>
            <a:off x="467544" y="692696"/>
            <a:ext cx="8424936" cy="5201424"/>
          </a:xfrm>
          <a:prstGeom prst="rect">
            <a:avLst/>
          </a:prstGeom>
          <a:noFill/>
        </p:spPr>
        <p:txBody>
          <a:bodyPr wrap="square" rtlCol="0">
            <a:spAutoFit/>
          </a:bodyPr>
          <a:lstStyle/>
          <a:p>
            <a:r>
              <a:rPr lang="en-GB" sz="3600" b="1" dirty="0"/>
              <a:t>Critical thinking covers: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sz="2000" dirty="0"/>
              <a:t>Identifying other people’s positions, arguments and conclusions</a:t>
            </a:r>
          </a:p>
          <a:p>
            <a:pPr marL="285750" indent="-285750">
              <a:buFont typeface="Arial" panose="020B0604020202020204" pitchFamily="34" charset="0"/>
              <a:buChar char="•"/>
            </a:pPr>
            <a:r>
              <a:rPr lang="en-GB" sz="2000" dirty="0"/>
              <a:t>Evaluating the evidence for alternative points of view</a:t>
            </a:r>
          </a:p>
          <a:p>
            <a:pPr marL="285750" indent="-285750">
              <a:buFont typeface="Arial" panose="020B0604020202020204" pitchFamily="34" charset="0"/>
              <a:buChar char="•"/>
            </a:pPr>
            <a:r>
              <a:rPr lang="en-GB" sz="2000" dirty="0"/>
              <a:t>Weighing up opposing arguments and evidence fairly</a:t>
            </a:r>
          </a:p>
          <a:p>
            <a:pPr marL="285750" indent="-285750">
              <a:buFont typeface="Arial" panose="020B0604020202020204" pitchFamily="34" charset="0"/>
              <a:buChar char="•"/>
            </a:pPr>
            <a:r>
              <a:rPr lang="en-GB" sz="2000" dirty="0"/>
              <a:t>Being able to read between the lines, seeing behind surfaces and identifying false or unfair assumptions</a:t>
            </a:r>
          </a:p>
          <a:p>
            <a:pPr marL="285750" indent="-285750">
              <a:buFont typeface="Arial" panose="020B0604020202020204" pitchFamily="34" charset="0"/>
              <a:buChar char="•"/>
            </a:pPr>
            <a:r>
              <a:rPr lang="en-GB" sz="2000" dirty="0"/>
              <a:t>Recognising techniques used to make certain positions more appealing to others</a:t>
            </a:r>
          </a:p>
          <a:p>
            <a:pPr marL="285750" indent="-285750">
              <a:buFont typeface="Arial" panose="020B0604020202020204" pitchFamily="34" charset="0"/>
              <a:buChar char="•"/>
            </a:pPr>
            <a:r>
              <a:rPr lang="en-GB" sz="2000" dirty="0"/>
              <a:t>Reflecting on issues in a structured way, bringing logic and conclusions about whether arguments are valid and justifiable, based on good evidence and sensible assumptions</a:t>
            </a:r>
          </a:p>
          <a:p>
            <a:pPr marL="285750" indent="-285750">
              <a:buFont typeface="Arial" panose="020B0604020202020204" pitchFamily="34" charset="0"/>
              <a:buChar char="•"/>
            </a:pPr>
            <a:r>
              <a:rPr lang="en-GB" sz="2000" dirty="0"/>
              <a:t>Synthesising information</a:t>
            </a:r>
          </a:p>
          <a:p>
            <a:pPr marL="285750" indent="-285750">
              <a:buFont typeface="Arial" panose="020B0604020202020204" pitchFamily="34" charset="0"/>
              <a:buChar char="•"/>
            </a:pPr>
            <a:r>
              <a:rPr lang="en-GB" sz="2000" dirty="0"/>
              <a:t>Presenting a point of view in a structured, clear, well-reasoned way that convinces others</a:t>
            </a:r>
          </a:p>
          <a:p>
            <a:endParaRPr lang="en-GB" dirty="0"/>
          </a:p>
        </p:txBody>
      </p:sp>
      <p:sp>
        <p:nvSpPr>
          <p:cNvPr id="3" name="TextBox 2">
            <a:extLst>
              <a:ext uri="{FF2B5EF4-FFF2-40B4-BE49-F238E27FC236}">
                <a16:creationId xmlns:a16="http://schemas.microsoft.com/office/drawing/2014/main" id="{8FC8D8CC-D12F-405D-B7B4-D4D6B50E7BC4}"/>
              </a:ext>
            </a:extLst>
          </p:cNvPr>
          <p:cNvSpPr txBox="1"/>
          <p:nvPr/>
        </p:nvSpPr>
        <p:spPr>
          <a:xfrm>
            <a:off x="467544" y="6093296"/>
            <a:ext cx="8280921" cy="461665"/>
          </a:xfrm>
          <a:prstGeom prst="rect">
            <a:avLst/>
          </a:prstGeom>
          <a:noFill/>
        </p:spPr>
        <p:txBody>
          <a:bodyPr wrap="square" rtlCol="0">
            <a:spAutoFit/>
          </a:bodyPr>
          <a:lstStyle/>
          <a:p>
            <a:r>
              <a:rPr lang="en-GB" sz="1200" dirty="0"/>
              <a:t>Cottrell, S. (2011) </a:t>
            </a:r>
            <a:r>
              <a:rPr lang="en-GB" sz="1200" i="1" dirty="0"/>
              <a:t>Critical thinking skills: developing effective analysis and argument</a:t>
            </a:r>
            <a:r>
              <a:rPr lang="en-GB" sz="1200" dirty="0"/>
              <a:t> (2</a:t>
            </a:r>
            <a:r>
              <a:rPr lang="en-GB" sz="1200" baseline="30000" dirty="0"/>
              <a:t>nd</a:t>
            </a:r>
            <a:r>
              <a:rPr lang="en-GB" sz="1200" dirty="0"/>
              <a:t> ed.). Basingstoke, UK: Palgrave Macmillan.</a:t>
            </a:r>
          </a:p>
        </p:txBody>
      </p:sp>
      <p:sp>
        <p:nvSpPr>
          <p:cNvPr id="4" name="Left Brace 3">
            <a:extLst>
              <a:ext uri="{FF2B5EF4-FFF2-40B4-BE49-F238E27FC236}">
                <a16:creationId xmlns:a16="http://schemas.microsoft.com/office/drawing/2014/main" id="{968778F5-FF7C-4BCD-840F-304976182411}"/>
              </a:ext>
            </a:extLst>
          </p:cNvPr>
          <p:cNvSpPr/>
          <p:nvPr/>
        </p:nvSpPr>
        <p:spPr>
          <a:xfrm>
            <a:off x="359532" y="1484783"/>
            <a:ext cx="144016" cy="1443884"/>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sp>
        <p:nvSpPr>
          <p:cNvPr id="6" name="Left Brace 5">
            <a:extLst>
              <a:ext uri="{FF2B5EF4-FFF2-40B4-BE49-F238E27FC236}">
                <a16:creationId xmlns:a16="http://schemas.microsoft.com/office/drawing/2014/main" id="{7EABA882-C843-4E1A-9814-7CC3D7FAB01B}"/>
              </a:ext>
            </a:extLst>
          </p:cNvPr>
          <p:cNvSpPr/>
          <p:nvPr/>
        </p:nvSpPr>
        <p:spPr>
          <a:xfrm>
            <a:off x="369533" y="3104388"/>
            <a:ext cx="144016" cy="2304257"/>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sp>
        <p:nvSpPr>
          <p:cNvPr id="5" name="TextBox 4">
            <a:extLst>
              <a:ext uri="{FF2B5EF4-FFF2-40B4-BE49-F238E27FC236}">
                <a16:creationId xmlns:a16="http://schemas.microsoft.com/office/drawing/2014/main" id="{97A8D6F0-451B-46A7-B372-B7EFC5F715DD}"/>
              </a:ext>
            </a:extLst>
          </p:cNvPr>
          <p:cNvSpPr txBox="1"/>
          <p:nvPr/>
        </p:nvSpPr>
        <p:spPr>
          <a:xfrm>
            <a:off x="-28276" y="1518895"/>
            <a:ext cx="523220" cy="1273790"/>
          </a:xfrm>
          <a:prstGeom prst="rect">
            <a:avLst/>
          </a:prstGeom>
          <a:noFill/>
        </p:spPr>
        <p:txBody>
          <a:bodyPr vert="vert270" wrap="square" rtlCol="0">
            <a:spAutoFit/>
          </a:bodyPr>
          <a:lstStyle/>
          <a:p>
            <a:r>
              <a:rPr lang="en-GB" sz="2200" dirty="0"/>
              <a:t>Reading</a:t>
            </a:r>
          </a:p>
        </p:txBody>
      </p:sp>
      <p:sp>
        <p:nvSpPr>
          <p:cNvPr id="7" name="TextBox 6">
            <a:extLst>
              <a:ext uri="{FF2B5EF4-FFF2-40B4-BE49-F238E27FC236}">
                <a16:creationId xmlns:a16="http://schemas.microsoft.com/office/drawing/2014/main" id="{54C35656-D084-44FA-B37E-C2C81C4B46C7}"/>
              </a:ext>
            </a:extLst>
          </p:cNvPr>
          <p:cNvSpPr txBox="1"/>
          <p:nvPr/>
        </p:nvSpPr>
        <p:spPr>
          <a:xfrm>
            <a:off x="-27838" y="3458499"/>
            <a:ext cx="523220" cy="1168594"/>
          </a:xfrm>
          <a:prstGeom prst="rect">
            <a:avLst/>
          </a:prstGeom>
          <a:noFill/>
        </p:spPr>
        <p:txBody>
          <a:bodyPr vert="vert270" wrap="square" rtlCol="0">
            <a:spAutoFit/>
          </a:bodyPr>
          <a:lstStyle/>
          <a:p>
            <a:r>
              <a:rPr lang="en-GB" sz="2200" dirty="0"/>
              <a:t>Writing</a:t>
            </a:r>
          </a:p>
        </p:txBody>
      </p:sp>
    </p:spTree>
    <p:extLst>
      <p:ext uri="{BB962C8B-B14F-4D97-AF65-F5344CB8AC3E}">
        <p14:creationId xmlns:p14="http://schemas.microsoft.com/office/powerpoint/2010/main" val="395987555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408DE5E3-2C58-475C-86A3-07B46E057FE6}"/>
              </a:ext>
            </a:extLst>
          </p:cNvPr>
          <p:cNvSpPr txBox="1">
            <a:spLocks/>
          </p:cNvSpPr>
          <p:nvPr/>
        </p:nvSpPr>
        <p:spPr>
          <a:xfrm>
            <a:off x="107504" y="764704"/>
            <a:ext cx="8268787" cy="4932548"/>
          </a:xfrm>
          <a:prstGeom prst="rect">
            <a:avLst/>
          </a:prstGeom>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914400" lvl="2" indent="0" algn="ctr">
              <a:buNone/>
            </a:pPr>
            <a:r>
              <a:rPr lang="en-GB" sz="3600" b="1" kern="0" dirty="0">
                <a:latin typeface="Arial" panose="020B0604020202020204" pitchFamily="34" charset="0"/>
                <a:cs typeface="Arial" panose="020B0604020202020204" pitchFamily="34" charset="0"/>
              </a:rPr>
              <a:t>Critical Reading</a:t>
            </a:r>
          </a:p>
          <a:p>
            <a:pPr marL="914400" lvl="2" indent="0">
              <a:buNone/>
            </a:pPr>
            <a:endParaRPr lang="en-GB" sz="2400" b="1" kern="0" dirty="0">
              <a:latin typeface="Arial" panose="020B0604020202020204" pitchFamily="34" charset="0"/>
              <a:cs typeface="Arial" panose="020B0604020202020204" pitchFamily="34" charset="0"/>
            </a:endParaRPr>
          </a:p>
          <a:p>
            <a:pPr marL="914400" lvl="2" indent="0">
              <a:buNone/>
            </a:pPr>
            <a:r>
              <a:rPr lang="en-GB" sz="2400" kern="0" dirty="0">
                <a:latin typeface="Arial" panose="020B0604020202020204" pitchFamily="34" charset="0"/>
                <a:cs typeface="Arial" panose="020B0604020202020204" pitchFamily="34" charset="0"/>
              </a:rPr>
              <a:t>An important skill to learn whilst studying on your course</a:t>
            </a:r>
          </a:p>
          <a:p>
            <a:pPr marL="914400" lvl="2" indent="0">
              <a:buNone/>
            </a:pPr>
            <a:r>
              <a:rPr lang="en-GB" sz="2400" kern="0" dirty="0">
                <a:latin typeface="Arial" panose="020B0604020202020204" pitchFamily="34" charset="0"/>
                <a:cs typeface="Arial" panose="020B0604020202020204" pitchFamily="34" charset="0"/>
              </a:rPr>
              <a:t> </a:t>
            </a:r>
            <a:br>
              <a:rPr lang="en-GB" sz="2400" kern="0" dirty="0">
                <a:latin typeface="Arial" panose="020B0604020202020204" pitchFamily="34" charset="0"/>
                <a:cs typeface="Arial" panose="020B0604020202020204" pitchFamily="34" charset="0"/>
              </a:rPr>
            </a:br>
            <a:r>
              <a:rPr lang="en-GB" sz="2400" kern="0" dirty="0">
                <a:latin typeface="Arial" panose="020B0604020202020204" pitchFamily="34" charset="0"/>
                <a:cs typeface="Arial" panose="020B0604020202020204" pitchFamily="34" charset="0"/>
              </a:rPr>
              <a:t>Reading critically is different to just reading for pleasure</a:t>
            </a:r>
          </a:p>
          <a:p>
            <a:pPr marL="914400" lvl="2" indent="0">
              <a:buNone/>
            </a:pPr>
            <a:br>
              <a:rPr lang="en-GB" sz="2400" kern="0" dirty="0">
                <a:latin typeface="Arial" panose="020B0604020202020204" pitchFamily="34" charset="0"/>
                <a:cs typeface="Arial" panose="020B0604020202020204" pitchFamily="34" charset="0"/>
              </a:rPr>
            </a:br>
            <a:r>
              <a:rPr lang="en-GB" sz="2400" kern="0" dirty="0">
                <a:latin typeface="Arial" panose="020B0604020202020204" pitchFamily="34" charset="0"/>
                <a:cs typeface="Arial" panose="020B0604020202020204" pitchFamily="34" charset="0"/>
              </a:rPr>
              <a:t>Critical reading means reading in order to extract key information from a text; and to evaluate, critically, the information you are provided with.</a:t>
            </a:r>
          </a:p>
          <a:p>
            <a:pPr marL="914400" lvl="2" indent="0">
              <a:buNone/>
            </a:pPr>
            <a:endParaRPr lang="en-GB" sz="2400" kern="0" dirty="0">
              <a:solidFill>
                <a:srgbClr val="002060"/>
              </a:solidFill>
              <a:latin typeface="Arial" panose="020B0604020202020204" pitchFamily="34" charset="0"/>
              <a:cs typeface="Arial" panose="020B0604020202020204" pitchFamily="34" charset="0"/>
            </a:endParaRPr>
          </a:p>
          <a:p>
            <a:pPr marL="914400" lvl="2" indent="0">
              <a:buNone/>
            </a:pPr>
            <a:endParaRPr lang="en-GB" sz="2400" kern="0" dirty="0">
              <a:solidFill>
                <a:srgbClr val="002060"/>
              </a:solidFill>
              <a:latin typeface="Arial" panose="020B0604020202020204" pitchFamily="34" charset="0"/>
              <a:cs typeface="Arial" panose="020B0604020202020204" pitchFamily="34" charset="0"/>
            </a:endParaRPr>
          </a:p>
          <a:p>
            <a:pPr marL="1371600" lvl="3" indent="0">
              <a:buNone/>
            </a:pPr>
            <a:endParaRPr lang="en-GB" sz="2400" kern="0" dirty="0">
              <a:solidFill>
                <a:srgbClr val="002060"/>
              </a:solidFill>
              <a:latin typeface="Arial" panose="020B0604020202020204" pitchFamily="34" charset="0"/>
              <a:cs typeface="Arial" panose="020B0604020202020204" pitchFamily="34" charset="0"/>
            </a:endParaRPr>
          </a:p>
          <a:p>
            <a:endParaRPr lang="en-GB" kern="0" dirty="0"/>
          </a:p>
        </p:txBody>
      </p:sp>
    </p:spTree>
    <p:extLst>
      <p:ext uri="{BB962C8B-B14F-4D97-AF65-F5344CB8AC3E}">
        <p14:creationId xmlns:p14="http://schemas.microsoft.com/office/powerpoint/2010/main" val="101467989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408DE5E3-2C58-475C-86A3-07B46E057FE6}"/>
              </a:ext>
            </a:extLst>
          </p:cNvPr>
          <p:cNvSpPr txBox="1">
            <a:spLocks/>
          </p:cNvSpPr>
          <p:nvPr/>
        </p:nvSpPr>
        <p:spPr>
          <a:xfrm>
            <a:off x="395536" y="836712"/>
            <a:ext cx="8371173" cy="5112568"/>
          </a:xfrm>
          <a:prstGeom prst="rect">
            <a:avLst/>
          </a:prstGeom>
        </p:spPr>
        <p:txBody>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lgn="ctr">
              <a:buNone/>
            </a:pPr>
            <a:r>
              <a:rPr lang="en-GB" sz="3600" b="1" dirty="0">
                <a:latin typeface="Arial" panose="020B0604020202020204" pitchFamily="34" charset="0"/>
                <a:cs typeface="Arial" panose="020B0604020202020204" pitchFamily="34" charset="0"/>
              </a:rPr>
              <a:t>Checklist whist reading</a:t>
            </a:r>
          </a:p>
          <a:p>
            <a:r>
              <a:rPr lang="en-GB" sz="2400" dirty="0">
                <a:latin typeface="Arial" panose="020B0604020202020204" pitchFamily="34" charset="0"/>
                <a:cs typeface="Arial" panose="020B0604020202020204" pitchFamily="34" charset="0"/>
              </a:rPr>
              <a:t>Can you identify and evaluate the main argument of the piece?</a:t>
            </a:r>
          </a:p>
          <a:p>
            <a:r>
              <a:rPr lang="en-GB" sz="2400" dirty="0">
                <a:latin typeface="Arial" panose="020B0604020202020204" pitchFamily="34" charset="0"/>
                <a:cs typeface="Arial" panose="020B0604020202020204" pitchFamily="34" charset="0"/>
              </a:rPr>
              <a:t>What is its conclusion? Is there one? (Not having a conclusion suggests a weaker argument).</a:t>
            </a:r>
          </a:p>
          <a:p>
            <a:r>
              <a:rPr lang="en-GB" sz="2400" dirty="0">
                <a:latin typeface="Arial" panose="020B0604020202020204" pitchFamily="34" charset="0"/>
                <a:cs typeface="Arial" panose="020B0604020202020204" pitchFamily="34" charset="0"/>
              </a:rPr>
              <a:t>Are there any hidden assumptions or agendas? Does the author make any unsubstantiated claims based on little or weak evidence?</a:t>
            </a:r>
          </a:p>
          <a:p>
            <a:r>
              <a:rPr lang="en-GB" sz="2400" dirty="0">
                <a:latin typeface="Arial" panose="020B0604020202020204" pitchFamily="34" charset="0"/>
                <a:cs typeface="Arial" panose="020B0604020202020204" pitchFamily="34" charset="0"/>
              </a:rPr>
              <a:t>Has the writer considered alternative viewpoints?</a:t>
            </a:r>
          </a:p>
          <a:p>
            <a:r>
              <a:rPr lang="en-GB" sz="2400" dirty="0">
                <a:latin typeface="Arial" panose="020B0604020202020204" pitchFamily="34" charset="0"/>
                <a:cs typeface="Arial" panose="020B0604020202020204" pitchFamily="34" charset="0"/>
              </a:rPr>
              <a:t>Is the evidence used credible? Does the evidence support the writer’s conclusions?</a:t>
            </a:r>
          </a:p>
          <a:p>
            <a:pPr marL="0" indent="0">
              <a:buFontTx/>
              <a:buNone/>
            </a:pPr>
            <a:endParaRPr lang="en-GB" sz="2400" dirty="0">
              <a:latin typeface="Arial" panose="020B0604020202020204" pitchFamily="34" charset="0"/>
              <a:cs typeface="Arial" panose="020B0604020202020204" pitchFamily="34" charset="0"/>
            </a:endParaRPr>
          </a:p>
          <a:p>
            <a:pPr marL="914400" lvl="2" indent="0">
              <a:buNone/>
            </a:pPr>
            <a:endParaRPr lang="en-GB" sz="2400" kern="0" dirty="0">
              <a:solidFill>
                <a:srgbClr val="002060"/>
              </a:solidFill>
              <a:latin typeface="Arial" panose="020B0604020202020204" pitchFamily="34" charset="0"/>
              <a:cs typeface="Arial" panose="020B0604020202020204" pitchFamily="34" charset="0"/>
            </a:endParaRPr>
          </a:p>
          <a:p>
            <a:pPr marL="914400" lvl="2" indent="0">
              <a:buNone/>
            </a:pPr>
            <a:endParaRPr lang="en-GB" sz="2400" kern="0" dirty="0">
              <a:solidFill>
                <a:srgbClr val="002060"/>
              </a:solidFill>
              <a:latin typeface="Arial" panose="020B0604020202020204" pitchFamily="34" charset="0"/>
              <a:cs typeface="Arial" panose="020B0604020202020204" pitchFamily="34" charset="0"/>
            </a:endParaRPr>
          </a:p>
          <a:p>
            <a:pPr marL="1371600" lvl="3" indent="0">
              <a:buNone/>
            </a:pPr>
            <a:endParaRPr lang="en-GB" sz="2400" kern="0" dirty="0">
              <a:solidFill>
                <a:srgbClr val="002060"/>
              </a:solidFill>
              <a:latin typeface="Arial" panose="020B0604020202020204" pitchFamily="34" charset="0"/>
              <a:cs typeface="Arial" panose="020B0604020202020204" pitchFamily="34" charset="0"/>
            </a:endParaRPr>
          </a:p>
          <a:p>
            <a:endParaRPr lang="en-GB" kern="0" dirty="0"/>
          </a:p>
        </p:txBody>
      </p:sp>
      <p:sp>
        <p:nvSpPr>
          <p:cNvPr id="4" name="TextBox 3">
            <a:extLst>
              <a:ext uri="{FF2B5EF4-FFF2-40B4-BE49-F238E27FC236}">
                <a16:creationId xmlns:a16="http://schemas.microsoft.com/office/drawing/2014/main" id="{DFF36160-F6A7-4B3A-B747-729E415B326C}"/>
              </a:ext>
            </a:extLst>
          </p:cNvPr>
          <p:cNvSpPr txBox="1"/>
          <p:nvPr/>
        </p:nvSpPr>
        <p:spPr>
          <a:xfrm>
            <a:off x="683568" y="6309320"/>
            <a:ext cx="6048673" cy="276999"/>
          </a:xfrm>
          <a:prstGeom prst="rect">
            <a:avLst/>
          </a:prstGeom>
          <a:noFill/>
        </p:spPr>
        <p:txBody>
          <a:bodyPr wrap="square" rtlCol="0">
            <a:spAutoFit/>
          </a:bodyPr>
          <a:lstStyle/>
          <a:p>
            <a:r>
              <a:rPr lang="en-GB" sz="1200" dirty="0"/>
              <a:t>Cottrell, S. (2019) </a:t>
            </a:r>
            <a:r>
              <a:rPr lang="en-GB" sz="1200" i="1" dirty="0"/>
              <a:t>The study skills handbook</a:t>
            </a:r>
            <a:r>
              <a:rPr lang="en-GB" sz="1200" dirty="0"/>
              <a:t>. Basingstoke, UK: Palgrave Macmillan.</a:t>
            </a:r>
          </a:p>
        </p:txBody>
      </p:sp>
    </p:spTree>
    <p:extLst>
      <p:ext uri="{BB962C8B-B14F-4D97-AF65-F5344CB8AC3E}">
        <p14:creationId xmlns:p14="http://schemas.microsoft.com/office/powerpoint/2010/main" val="56047019"/>
      </p:ext>
    </p:extLst>
  </p:cSld>
  <p:clrMapOvr>
    <a:masterClrMapping/>
  </p:clrMapOvr>
  <p:transition spd="med"/>
</p:sld>
</file>

<file path=ppt/theme/theme1.xml><?xml version="1.0" encoding="utf-8"?>
<a:theme xmlns:a="http://schemas.openxmlformats.org/drawingml/2006/main" name="Stack of books design template">
  <a:themeElements>
    <a:clrScheme name="Stack of book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ck of books design template">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ck of book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ck of books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ck of books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ck of books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ck of books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ck of books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ck of books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ck of books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ck of books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ck of books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ck of books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ck of books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1815</Words>
  <Application>Microsoft Office PowerPoint</Application>
  <PresentationFormat>On-screen Show (4:3)</PresentationFormat>
  <Paragraphs>167</Paragraphs>
  <Slides>21</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21</vt:i4>
      </vt:variant>
    </vt:vector>
  </HeadingPairs>
  <TitlesOfParts>
    <vt:vector size="27" baseType="lpstr">
      <vt:lpstr>Arial</vt:lpstr>
      <vt:lpstr>Calibri</vt:lpstr>
      <vt:lpstr>Calibri Light</vt:lpstr>
      <vt:lpstr>Century Gothic</vt:lpstr>
      <vt:lpstr>Stack of books design template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2021-03-22T10:21:38Z</dcterms:created>
  <dcterms:modified xsi:type="dcterms:W3CDTF">2021-11-15T21:18:07Z</dcterms:modified>
</cp:coreProperties>
</file>