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5"/>
  </p:notesMasterIdLst>
  <p:handoutMasterIdLst>
    <p:handoutMasterId r:id="rId36"/>
  </p:handoutMasterIdLst>
  <p:sldIdLst>
    <p:sldId id="384" r:id="rId5"/>
    <p:sldId id="369" r:id="rId6"/>
    <p:sldId id="343" r:id="rId7"/>
    <p:sldId id="344" r:id="rId8"/>
    <p:sldId id="346" r:id="rId9"/>
    <p:sldId id="347" r:id="rId10"/>
    <p:sldId id="348" r:id="rId11"/>
    <p:sldId id="349" r:id="rId12"/>
    <p:sldId id="350" r:id="rId13"/>
    <p:sldId id="351" r:id="rId14"/>
    <p:sldId id="352" r:id="rId15"/>
    <p:sldId id="353" r:id="rId16"/>
    <p:sldId id="354" r:id="rId17"/>
    <p:sldId id="355" r:id="rId18"/>
    <p:sldId id="356" r:id="rId19"/>
    <p:sldId id="388" r:id="rId20"/>
    <p:sldId id="389" r:id="rId21"/>
    <p:sldId id="371" r:id="rId22"/>
    <p:sldId id="358" r:id="rId23"/>
    <p:sldId id="370" r:id="rId24"/>
    <p:sldId id="368" r:id="rId25"/>
    <p:sldId id="360" r:id="rId26"/>
    <p:sldId id="361" r:id="rId27"/>
    <p:sldId id="390" r:id="rId28"/>
    <p:sldId id="391" r:id="rId29"/>
    <p:sldId id="392" r:id="rId30"/>
    <p:sldId id="393" r:id="rId31"/>
    <p:sldId id="394" r:id="rId32"/>
    <p:sldId id="395" r:id="rId33"/>
    <p:sldId id="399" r:id="rId34"/>
  </p:sldIdLst>
  <p:sldSz cx="12192000" cy="6858000"/>
  <p:notesSz cx="6797675" cy="9926638"/>
  <p:embeddedFontLst>
    <p:embeddedFont>
      <p:font typeface="Gill Sans MT" panose="020B0502020104020203" pitchFamily="34" charset="0"/>
      <p:regular r:id="rId37"/>
      <p:bold r:id="rId38"/>
      <p:italic r:id="rId39"/>
      <p:boldItalic r:id="rId40"/>
    </p:embeddedFont>
    <p:embeddedFont>
      <p:font typeface="Calibri Light" panose="020F0302020204030204" pitchFamily="34" charset="0"/>
      <p:regular r:id="rId41"/>
      <p:italic r:id="rId42"/>
    </p:embeddedFon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ja Syska" initials="AS" lastIdx="0" clrIdx="0">
    <p:extLst>
      <p:ext uri="{19B8F6BF-5375-455C-9EA6-DF929625EA0E}">
        <p15:presenceInfo xmlns:p15="http://schemas.microsoft.com/office/powerpoint/2012/main" userId="S-1-5-21-299502267-2139871995-725345543-1386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708376-0212-474C-8D74-D5A3C20269B3}" v="45" dt="2019-11-07T15:03:48.1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27" autoAdjust="0"/>
    <p:restoredTop sz="82442" autoAdjust="0"/>
  </p:normalViewPr>
  <p:slideViewPr>
    <p:cSldViewPr snapToGrid="0">
      <p:cViewPr varScale="1">
        <p:scale>
          <a:sx n="95" d="100"/>
          <a:sy n="95" d="100"/>
        </p:scale>
        <p:origin x="1236"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90" d="100"/>
          <a:sy n="90" d="100"/>
        </p:scale>
        <p:origin x="264" y="-8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49"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ja Syska" userId="S::alicja.syska@plymouth.ac.uk::85bc4fea-2609-48ec-88cb-94735c8168ae" providerId="AD" clId="Web-{73708376-0212-474C-8D74-D5A3C20269B3}"/>
    <pc:docChg chg="modSld">
      <pc:chgData name="Alicja Syska" userId="S::alicja.syska@plymouth.ac.uk::85bc4fea-2609-48ec-88cb-94735c8168ae" providerId="AD" clId="Web-{73708376-0212-474C-8D74-D5A3C20269B3}" dt="2019-11-07T15:03:48.125" v="44"/>
      <pc:docMkLst>
        <pc:docMk/>
      </pc:docMkLst>
      <pc:sldChg chg="modTransition">
        <pc:chgData name="Alicja Syska" userId="S::alicja.syska@plymouth.ac.uk::85bc4fea-2609-48ec-88cb-94735c8168ae" providerId="AD" clId="Web-{73708376-0212-474C-8D74-D5A3C20269B3}" dt="2019-11-07T15:03:48.125" v="41"/>
        <pc:sldMkLst>
          <pc:docMk/>
          <pc:sldMk cId="2121813570" sldId="337"/>
        </pc:sldMkLst>
      </pc:sldChg>
      <pc:sldChg chg="modTransition delAnim modAnim">
        <pc:chgData name="Alicja Syska" userId="S::alicja.syska@plymouth.ac.uk::85bc4fea-2609-48ec-88cb-94735c8168ae" providerId="AD" clId="Web-{73708376-0212-474C-8D74-D5A3C20269B3}" dt="2019-11-07T15:03:48.125" v="43"/>
        <pc:sldMkLst>
          <pc:docMk/>
          <pc:sldMk cId="179901758" sldId="342"/>
        </pc:sldMkLst>
      </pc:sldChg>
      <pc:sldChg chg="modTransition">
        <pc:chgData name="Alicja Syska" userId="S::alicja.syska@plymouth.ac.uk::85bc4fea-2609-48ec-88cb-94735c8168ae" providerId="AD" clId="Web-{73708376-0212-474C-8D74-D5A3C20269B3}" dt="2019-11-07T15:03:48.109" v="16"/>
        <pc:sldMkLst>
          <pc:docMk/>
          <pc:sldMk cId="3629710414" sldId="343"/>
        </pc:sldMkLst>
      </pc:sldChg>
      <pc:sldChg chg="modTransition">
        <pc:chgData name="Alicja Syska" userId="S::alicja.syska@plymouth.ac.uk::85bc4fea-2609-48ec-88cb-94735c8168ae" providerId="AD" clId="Web-{73708376-0212-474C-8D74-D5A3C20269B3}" dt="2019-11-07T15:03:48.109" v="17"/>
        <pc:sldMkLst>
          <pc:docMk/>
          <pc:sldMk cId="2951685583" sldId="344"/>
        </pc:sldMkLst>
      </pc:sldChg>
      <pc:sldChg chg="modTransition">
        <pc:chgData name="Alicja Syska" userId="S::alicja.syska@plymouth.ac.uk::85bc4fea-2609-48ec-88cb-94735c8168ae" providerId="AD" clId="Web-{73708376-0212-474C-8D74-D5A3C20269B3}" dt="2019-11-07T15:03:48.109" v="18"/>
        <pc:sldMkLst>
          <pc:docMk/>
          <pc:sldMk cId="1896516075" sldId="345"/>
        </pc:sldMkLst>
      </pc:sldChg>
      <pc:sldChg chg="modTransition">
        <pc:chgData name="Alicja Syska" userId="S::alicja.syska@plymouth.ac.uk::85bc4fea-2609-48ec-88cb-94735c8168ae" providerId="AD" clId="Web-{73708376-0212-474C-8D74-D5A3C20269B3}" dt="2019-11-07T15:03:48.109" v="19"/>
        <pc:sldMkLst>
          <pc:docMk/>
          <pc:sldMk cId="2393781423" sldId="346"/>
        </pc:sldMkLst>
      </pc:sldChg>
      <pc:sldChg chg="modTransition">
        <pc:chgData name="Alicja Syska" userId="S::alicja.syska@plymouth.ac.uk::85bc4fea-2609-48ec-88cb-94735c8168ae" providerId="AD" clId="Web-{73708376-0212-474C-8D74-D5A3C20269B3}" dt="2019-11-07T15:03:48.109" v="20"/>
        <pc:sldMkLst>
          <pc:docMk/>
          <pc:sldMk cId="2666759646" sldId="347"/>
        </pc:sldMkLst>
      </pc:sldChg>
      <pc:sldChg chg="modTransition">
        <pc:chgData name="Alicja Syska" userId="S::alicja.syska@plymouth.ac.uk::85bc4fea-2609-48ec-88cb-94735c8168ae" providerId="AD" clId="Web-{73708376-0212-474C-8D74-D5A3C20269B3}" dt="2019-11-07T15:03:48.109" v="21"/>
        <pc:sldMkLst>
          <pc:docMk/>
          <pc:sldMk cId="1571844259" sldId="348"/>
        </pc:sldMkLst>
      </pc:sldChg>
      <pc:sldChg chg="modTransition">
        <pc:chgData name="Alicja Syska" userId="S::alicja.syska@plymouth.ac.uk::85bc4fea-2609-48ec-88cb-94735c8168ae" providerId="AD" clId="Web-{73708376-0212-474C-8D74-D5A3C20269B3}" dt="2019-11-07T15:03:48.109" v="22"/>
        <pc:sldMkLst>
          <pc:docMk/>
          <pc:sldMk cId="1458762373" sldId="349"/>
        </pc:sldMkLst>
      </pc:sldChg>
      <pc:sldChg chg="modTransition">
        <pc:chgData name="Alicja Syska" userId="S::alicja.syska@plymouth.ac.uk::85bc4fea-2609-48ec-88cb-94735c8168ae" providerId="AD" clId="Web-{73708376-0212-474C-8D74-D5A3C20269B3}" dt="2019-11-07T15:03:48.109" v="23"/>
        <pc:sldMkLst>
          <pc:docMk/>
          <pc:sldMk cId="2657173736" sldId="350"/>
        </pc:sldMkLst>
      </pc:sldChg>
      <pc:sldChg chg="modTransition">
        <pc:chgData name="Alicja Syska" userId="S::alicja.syska@plymouth.ac.uk::85bc4fea-2609-48ec-88cb-94735c8168ae" providerId="AD" clId="Web-{73708376-0212-474C-8D74-D5A3C20269B3}" dt="2019-11-07T15:03:48.109" v="24"/>
        <pc:sldMkLst>
          <pc:docMk/>
          <pc:sldMk cId="1454636794" sldId="351"/>
        </pc:sldMkLst>
      </pc:sldChg>
      <pc:sldChg chg="modTransition">
        <pc:chgData name="Alicja Syska" userId="S::alicja.syska@plymouth.ac.uk::85bc4fea-2609-48ec-88cb-94735c8168ae" providerId="AD" clId="Web-{73708376-0212-474C-8D74-D5A3C20269B3}" dt="2019-11-07T15:03:48.109" v="25"/>
        <pc:sldMkLst>
          <pc:docMk/>
          <pc:sldMk cId="210503324" sldId="352"/>
        </pc:sldMkLst>
      </pc:sldChg>
      <pc:sldChg chg="modTransition">
        <pc:chgData name="Alicja Syska" userId="S::alicja.syska@plymouth.ac.uk::85bc4fea-2609-48ec-88cb-94735c8168ae" providerId="AD" clId="Web-{73708376-0212-474C-8D74-D5A3C20269B3}" dt="2019-11-07T15:03:48.109" v="26"/>
        <pc:sldMkLst>
          <pc:docMk/>
          <pc:sldMk cId="4244005806" sldId="353"/>
        </pc:sldMkLst>
      </pc:sldChg>
      <pc:sldChg chg="modTransition">
        <pc:chgData name="Alicja Syska" userId="S::alicja.syska@plymouth.ac.uk::85bc4fea-2609-48ec-88cb-94735c8168ae" providerId="AD" clId="Web-{73708376-0212-474C-8D74-D5A3C20269B3}" dt="2019-11-07T15:03:48.109" v="27"/>
        <pc:sldMkLst>
          <pc:docMk/>
          <pc:sldMk cId="1569407296" sldId="354"/>
        </pc:sldMkLst>
      </pc:sldChg>
      <pc:sldChg chg="modTransition">
        <pc:chgData name="Alicja Syska" userId="S::alicja.syska@plymouth.ac.uk::85bc4fea-2609-48ec-88cb-94735c8168ae" providerId="AD" clId="Web-{73708376-0212-474C-8D74-D5A3C20269B3}" dt="2019-11-07T15:03:48.109" v="28"/>
        <pc:sldMkLst>
          <pc:docMk/>
          <pc:sldMk cId="4104687284" sldId="355"/>
        </pc:sldMkLst>
      </pc:sldChg>
      <pc:sldChg chg="modTransition">
        <pc:chgData name="Alicja Syska" userId="S::alicja.syska@plymouth.ac.uk::85bc4fea-2609-48ec-88cb-94735c8168ae" providerId="AD" clId="Web-{73708376-0212-474C-8D74-D5A3C20269B3}" dt="2019-11-07T15:03:48.109" v="29"/>
        <pc:sldMkLst>
          <pc:docMk/>
          <pc:sldMk cId="1472597872" sldId="356"/>
        </pc:sldMkLst>
      </pc:sldChg>
      <pc:sldChg chg="modTransition">
        <pc:chgData name="Alicja Syska" userId="S::alicja.syska@plymouth.ac.uk::85bc4fea-2609-48ec-88cb-94735c8168ae" providerId="AD" clId="Web-{73708376-0212-474C-8D74-D5A3C20269B3}" dt="2019-11-07T15:03:48.109" v="31"/>
        <pc:sldMkLst>
          <pc:docMk/>
          <pc:sldMk cId="2627680590" sldId="357"/>
        </pc:sldMkLst>
      </pc:sldChg>
      <pc:sldChg chg="modTransition">
        <pc:chgData name="Alicja Syska" userId="S::alicja.syska@plymouth.ac.uk::85bc4fea-2609-48ec-88cb-94735c8168ae" providerId="AD" clId="Web-{73708376-0212-474C-8D74-D5A3C20269B3}" dt="2019-11-07T15:03:48.109" v="32"/>
        <pc:sldMkLst>
          <pc:docMk/>
          <pc:sldMk cId="784821169" sldId="358"/>
        </pc:sldMkLst>
      </pc:sldChg>
      <pc:sldChg chg="modTransition">
        <pc:chgData name="Alicja Syska" userId="S::alicja.syska@plymouth.ac.uk::85bc4fea-2609-48ec-88cb-94735c8168ae" providerId="AD" clId="Web-{73708376-0212-474C-8D74-D5A3C20269B3}" dt="2019-11-07T15:03:48.109" v="33"/>
        <pc:sldMkLst>
          <pc:docMk/>
          <pc:sldMk cId="1599336875" sldId="359"/>
        </pc:sldMkLst>
      </pc:sldChg>
      <pc:sldChg chg="modTransition">
        <pc:chgData name="Alicja Syska" userId="S::alicja.syska@plymouth.ac.uk::85bc4fea-2609-48ec-88cb-94735c8168ae" providerId="AD" clId="Web-{73708376-0212-474C-8D74-D5A3C20269B3}" dt="2019-11-07T15:03:48.109" v="34"/>
        <pc:sldMkLst>
          <pc:docMk/>
          <pc:sldMk cId="92350102" sldId="360"/>
        </pc:sldMkLst>
      </pc:sldChg>
      <pc:sldChg chg="modTransition">
        <pc:chgData name="Alicja Syska" userId="S::alicja.syska@plymouth.ac.uk::85bc4fea-2609-48ec-88cb-94735c8168ae" providerId="AD" clId="Web-{73708376-0212-474C-8D74-D5A3C20269B3}" dt="2019-11-07T15:03:48.109" v="35"/>
        <pc:sldMkLst>
          <pc:docMk/>
          <pc:sldMk cId="3234426343" sldId="361"/>
        </pc:sldMkLst>
      </pc:sldChg>
      <pc:sldChg chg="modTransition">
        <pc:chgData name="Alicja Syska" userId="S::alicja.syska@plymouth.ac.uk::85bc4fea-2609-48ec-88cb-94735c8168ae" providerId="AD" clId="Web-{73708376-0212-474C-8D74-D5A3C20269B3}" dt="2019-11-07T15:03:48.109" v="36"/>
        <pc:sldMkLst>
          <pc:docMk/>
          <pc:sldMk cId="1022102127" sldId="362"/>
        </pc:sldMkLst>
      </pc:sldChg>
      <pc:sldChg chg="modTransition">
        <pc:chgData name="Alicja Syska" userId="S::alicja.syska@plymouth.ac.uk::85bc4fea-2609-48ec-88cb-94735c8168ae" providerId="AD" clId="Web-{73708376-0212-474C-8D74-D5A3C20269B3}" dt="2019-11-07T15:03:48.109" v="37"/>
        <pc:sldMkLst>
          <pc:docMk/>
          <pc:sldMk cId="1722201374" sldId="363"/>
        </pc:sldMkLst>
      </pc:sldChg>
      <pc:sldChg chg="modTransition">
        <pc:chgData name="Alicja Syska" userId="S::alicja.syska@plymouth.ac.uk::85bc4fea-2609-48ec-88cb-94735c8168ae" providerId="AD" clId="Web-{73708376-0212-474C-8D74-D5A3C20269B3}" dt="2019-11-07T15:03:48.125" v="40"/>
        <pc:sldMkLst>
          <pc:docMk/>
          <pc:sldMk cId="801677361" sldId="366"/>
        </pc:sldMkLst>
      </pc:sldChg>
      <pc:sldChg chg="modTransition">
        <pc:chgData name="Alicja Syska" userId="S::alicja.syska@plymouth.ac.uk::85bc4fea-2609-48ec-88cb-94735c8168ae" providerId="AD" clId="Web-{73708376-0212-474C-8D74-D5A3C20269B3}" dt="2019-11-07T15:03:48.109" v="30"/>
        <pc:sldMkLst>
          <pc:docMk/>
          <pc:sldMk cId="4031277634" sldId="3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880AB8-C33E-4A82-9BA7-E0ED051118D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A0513DA6-A0B2-40C4-B473-3BE389FCA7DC}">
      <dgm:prSet phldrT="[Text]" custT="1"/>
      <dgm:spPr>
        <a:solidFill>
          <a:schemeClr val="tx1"/>
        </a:solidFill>
      </dgm:spPr>
      <dgm:t>
        <a:bodyPr/>
        <a:lstStyle/>
        <a:p>
          <a:r>
            <a:rPr lang="en-GB" sz="2400" dirty="0">
              <a:solidFill>
                <a:schemeClr val="bg1"/>
              </a:solidFill>
            </a:rPr>
            <a:t>Description</a:t>
          </a:r>
          <a:endParaRPr lang="en-GB" sz="1600" dirty="0">
            <a:solidFill>
              <a:schemeClr val="bg1"/>
            </a:solidFill>
          </a:endParaRPr>
        </a:p>
      </dgm:t>
    </dgm:pt>
    <dgm:pt modelId="{A34EB71A-304A-4BD0-B233-4B4C330DA539}" type="parTrans" cxnId="{2CF37A98-12DD-4F86-A09F-8DC285E1700D}">
      <dgm:prSet/>
      <dgm:spPr/>
      <dgm:t>
        <a:bodyPr/>
        <a:lstStyle/>
        <a:p>
          <a:endParaRPr lang="en-GB"/>
        </a:p>
      </dgm:t>
    </dgm:pt>
    <dgm:pt modelId="{232F7C0F-5C4A-483A-821A-597783DB653F}" type="sibTrans" cxnId="{2CF37A98-12DD-4F86-A09F-8DC285E1700D}">
      <dgm:prSet/>
      <dgm:spPr/>
      <dgm:t>
        <a:bodyPr/>
        <a:lstStyle/>
        <a:p>
          <a:endParaRPr lang="en-GB"/>
        </a:p>
      </dgm:t>
    </dgm:pt>
    <dgm:pt modelId="{424D4713-A257-4486-9AEA-A201819C3267}">
      <dgm:prSet phldrT="[Text]" custT="1"/>
      <dgm:spPr>
        <a:solidFill>
          <a:schemeClr val="bg1">
            <a:lumMod val="85000"/>
            <a:alpha val="90000"/>
          </a:schemeClr>
        </a:solidFill>
      </dgm:spPr>
      <dgm:t>
        <a:bodyPr/>
        <a:lstStyle/>
        <a:p>
          <a:r>
            <a:rPr lang="en-GB" sz="3200" dirty="0"/>
            <a:t>Sitting in a </a:t>
          </a:r>
          <a:r>
            <a:rPr lang="en-GB" sz="3200" dirty="0" smtClean="0"/>
            <a:t>dark room</a:t>
          </a:r>
          <a:endParaRPr lang="en-GB" sz="3200" dirty="0"/>
        </a:p>
      </dgm:t>
    </dgm:pt>
    <dgm:pt modelId="{5DD65892-8526-41B8-AD9E-9CEBC514C329}" type="parTrans" cxnId="{F6A8DC41-4A7A-466E-BCB8-CBB3B8DAEE74}">
      <dgm:prSet/>
      <dgm:spPr/>
      <dgm:t>
        <a:bodyPr/>
        <a:lstStyle/>
        <a:p>
          <a:endParaRPr lang="en-GB"/>
        </a:p>
      </dgm:t>
    </dgm:pt>
    <dgm:pt modelId="{0349809C-D4BF-4144-A172-AB4185B8FC57}" type="sibTrans" cxnId="{F6A8DC41-4A7A-466E-BCB8-CBB3B8DAEE74}">
      <dgm:prSet/>
      <dgm:spPr/>
      <dgm:t>
        <a:bodyPr/>
        <a:lstStyle/>
        <a:p>
          <a:endParaRPr lang="en-GB"/>
        </a:p>
      </dgm:t>
    </dgm:pt>
    <dgm:pt modelId="{15FA7314-5F86-415A-9B78-79A891AEFE2A}">
      <dgm:prSet phldrT="[Text]" custT="1"/>
      <dgm:spPr>
        <a:solidFill>
          <a:schemeClr val="bg1">
            <a:lumMod val="85000"/>
            <a:alpha val="90000"/>
          </a:schemeClr>
        </a:solidFill>
      </dgm:spPr>
      <dgm:t>
        <a:bodyPr/>
        <a:lstStyle/>
        <a:p>
          <a:r>
            <a:rPr lang="en-GB" sz="3200" dirty="0"/>
            <a:t>Having hair cut</a:t>
          </a:r>
        </a:p>
      </dgm:t>
    </dgm:pt>
    <dgm:pt modelId="{4C629BA0-7184-4E9F-857D-B773445132B5}" type="parTrans" cxnId="{A40D4C4F-4C09-4554-9EF1-2BB8C262B20E}">
      <dgm:prSet/>
      <dgm:spPr/>
      <dgm:t>
        <a:bodyPr/>
        <a:lstStyle/>
        <a:p>
          <a:endParaRPr lang="en-GB"/>
        </a:p>
      </dgm:t>
    </dgm:pt>
    <dgm:pt modelId="{A6FD0DBE-E238-4046-9D87-BB33DAC71EB0}" type="sibTrans" cxnId="{A40D4C4F-4C09-4554-9EF1-2BB8C262B20E}">
      <dgm:prSet/>
      <dgm:spPr/>
      <dgm:t>
        <a:bodyPr/>
        <a:lstStyle/>
        <a:p>
          <a:endParaRPr lang="en-GB"/>
        </a:p>
      </dgm:t>
    </dgm:pt>
    <dgm:pt modelId="{3AC3C306-B289-4D82-8302-F3971C58E5F5}">
      <dgm:prSet phldrT="[Text]" custT="1"/>
      <dgm:spPr>
        <a:solidFill>
          <a:schemeClr val="bg1">
            <a:lumMod val="85000"/>
            <a:alpha val="90000"/>
          </a:schemeClr>
        </a:solidFill>
      </dgm:spPr>
      <dgm:t>
        <a:bodyPr/>
        <a:lstStyle/>
        <a:p>
          <a:r>
            <a:rPr lang="en-GB" sz="3200" dirty="0"/>
            <a:t>A palette knife</a:t>
          </a:r>
        </a:p>
      </dgm:t>
    </dgm:pt>
    <dgm:pt modelId="{254AADDB-666A-407A-8664-1A8411335382}" type="parTrans" cxnId="{30FBDE33-081F-465C-ADF5-61E27250CB41}">
      <dgm:prSet/>
      <dgm:spPr/>
      <dgm:t>
        <a:bodyPr/>
        <a:lstStyle/>
        <a:p>
          <a:endParaRPr lang="en-GB"/>
        </a:p>
      </dgm:t>
    </dgm:pt>
    <dgm:pt modelId="{53886464-4452-4205-BDD3-A644C684F940}" type="sibTrans" cxnId="{30FBDE33-081F-465C-ADF5-61E27250CB41}">
      <dgm:prSet/>
      <dgm:spPr/>
      <dgm:t>
        <a:bodyPr/>
        <a:lstStyle/>
        <a:p>
          <a:endParaRPr lang="en-GB"/>
        </a:p>
      </dgm:t>
    </dgm:pt>
    <dgm:pt modelId="{7D2F4D4A-9A10-49C1-A5F1-701838DE3561}">
      <dgm:prSet phldrT="[Text]" custT="1"/>
      <dgm:spPr>
        <a:solidFill>
          <a:schemeClr val="bg1">
            <a:lumMod val="85000"/>
            <a:alpha val="90000"/>
          </a:schemeClr>
        </a:solidFill>
      </dgm:spPr>
      <dgm:t>
        <a:bodyPr/>
        <a:lstStyle/>
        <a:p>
          <a:r>
            <a:rPr lang="en-GB" sz="3200" dirty="0"/>
            <a:t>A woman and two men</a:t>
          </a:r>
        </a:p>
      </dgm:t>
    </dgm:pt>
    <dgm:pt modelId="{5DEFC134-C9F4-4DDC-8B01-4CCAF7ADA0AC}" type="sibTrans" cxnId="{2B2636C1-D54E-461A-BCE1-80FF52225CF7}">
      <dgm:prSet/>
      <dgm:spPr/>
      <dgm:t>
        <a:bodyPr/>
        <a:lstStyle/>
        <a:p>
          <a:endParaRPr lang="en-GB"/>
        </a:p>
      </dgm:t>
    </dgm:pt>
    <dgm:pt modelId="{3B5FFEF1-7F9C-4571-86ED-E2C8A760BBB3}" type="parTrans" cxnId="{2B2636C1-D54E-461A-BCE1-80FF52225CF7}">
      <dgm:prSet/>
      <dgm:spPr/>
      <dgm:t>
        <a:bodyPr/>
        <a:lstStyle/>
        <a:p>
          <a:endParaRPr lang="en-GB"/>
        </a:p>
      </dgm:t>
    </dgm:pt>
    <dgm:pt modelId="{5E2F35F0-2BAD-4F8D-92D4-8EC825265503}">
      <dgm:prSet phldrT="[Text]" custT="1"/>
      <dgm:spPr>
        <a:solidFill>
          <a:schemeClr val="bg1">
            <a:lumMod val="85000"/>
            <a:alpha val="90000"/>
          </a:schemeClr>
        </a:solidFill>
      </dgm:spPr>
      <dgm:t>
        <a:bodyPr/>
        <a:lstStyle/>
        <a:p>
          <a:r>
            <a:rPr lang="en-GB" sz="3200" dirty="0"/>
            <a:t>Hands interlaced</a:t>
          </a:r>
        </a:p>
      </dgm:t>
    </dgm:pt>
    <dgm:pt modelId="{F7E3CB3A-4CCF-48B0-9321-81F9753B4473}" type="parTrans" cxnId="{F50C306A-2EC2-4C4E-9D8A-036CC957E26E}">
      <dgm:prSet/>
      <dgm:spPr/>
      <dgm:t>
        <a:bodyPr/>
        <a:lstStyle/>
        <a:p>
          <a:endParaRPr lang="en-GB"/>
        </a:p>
      </dgm:t>
    </dgm:pt>
    <dgm:pt modelId="{00E96B79-97BB-4BB0-B83E-D9070908C04E}" type="sibTrans" cxnId="{F50C306A-2EC2-4C4E-9D8A-036CC957E26E}">
      <dgm:prSet/>
      <dgm:spPr/>
      <dgm:t>
        <a:bodyPr/>
        <a:lstStyle/>
        <a:p>
          <a:endParaRPr lang="en-GB"/>
        </a:p>
      </dgm:t>
    </dgm:pt>
    <dgm:pt modelId="{AE0862A9-6388-426A-9843-C993E2F0B5E6}" type="pres">
      <dgm:prSet presAssocID="{D6880AB8-C33E-4A82-9BA7-E0ED051118DE}" presName="linearFlow" presStyleCnt="0">
        <dgm:presLayoutVars>
          <dgm:dir/>
          <dgm:animLvl val="lvl"/>
          <dgm:resizeHandles val="exact"/>
        </dgm:presLayoutVars>
      </dgm:prSet>
      <dgm:spPr/>
      <dgm:t>
        <a:bodyPr/>
        <a:lstStyle/>
        <a:p>
          <a:endParaRPr lang="en-US"/>
        </a:p>
      </dgm:t>
    </dgm:pt>
    <dgm:pt modelId="{1C1FCD8F-A077-4EAE-BA11-C682479E74E4}" type="pres">
      <dgm:prSet presAssocID="{A0513DA6-A0B2-40C4-B473-3BE389FCA7DC}" presName="composite" presStyleCnt="0"/>
      <dgm:spPr/>
    </dgm:pt>
    <dgm:pt modelId="{D7745354-DC36-4C74-8299-912B86181BC8}" type="pres">
      <dgm:prSet presAssocID="{A0513DA6-A0B2-40C4-B473-3BE389FCA7DC}" presName="parTx" presStyleLbl="node1" presStyleIdx="0" presStyleCnt="1">
        <dgm:presLayoutVars>
          <dgm:chMax val="0"/>
          <dgm:chPref val="0"/>
          <dgm:bulletEnabled val="1"/>
        </dgm:presLayoutVars>
      </dgm:prSet>
      <dgm:spPr/>
      <dgm:t>
        <a:bodyPr/>
        <a:lstStyle/>
        <a:p>
          <a:endParaRPr lang="en-US"/>
        </a:p>
      </dgm:t>
    </dgm:pt>
    <dgm:pt modelId="{DB38E7DA-A50A-41E7-B695-9CB449DB7598}" type="pres">
      <dgm:prSet presAssocID="{A0513DA6-A0B2-40C4-B473-3BE389FCA7DC}" presName="parSh" presStyleLbl="node1" presStyleIdx="0" presStyleCnt="1" custLinFactNeighborY="-2556"/>
      <dgm:spPr/>
      <dgm:t>
        <a:bodyPr/>
        <a:lstStyle/>
        <a:p>
          <a:endParaRPr lang="en-US"/>
        </a:p>
      </dgm:t>
    </dgm:pt>
    <dgm:pt modelId="{D816B60B-4929-4739-B6B6-9A60FF5B29A5}" type="pres">
      <dgm:prSet presAssocID="{A0513DA6-A0B2-40C4-B473-3BE389FCA7DC}" presName="desTx" presStyleLbl="fgAcc1" presStyleIdx="0" presStyleCnt="1" custScaleX="119326">
        <dgm:presLayoutVars>
          <dgm:bulletEnabled val="1"/>
        </dgm:presLayoutVars>
      </dgm:prSet>
      <dgm:spPr/>
      <dgm:t>
        <a:bodyPr/>
        <a:lstStyle/>
        <a:p>
          <a:endParaRPr lang="en-US"/>
        </a:p>
      </dgm:t>
    </dgm:pt>
  </dgm:ptLst>
  <dgm:cxnLst>
    <dgm:cxn modelId="{2CF37A98-12DD-4F86-A09F-8DC285E1700D}" srcId="{D6880AB8-C33E-4A82-9BA7-E0ED051118DE}" destId="{A0513DA6-A0B2-40C4-B473-3BE389FCA7DC}" srcOrd="0" destOrd="0" parTransId="{A34EB71A-304A-4BD0-B233-4B4C330DA539}" sibTransId="{232F7C0F-5C4A-483A-821A-597783DB653F}"/>
    <dgm:cxn modelId="{E233CF92-AF28-48BD-AD12-613F89CB5516}" type="presOf" srcId="{7D2F4D4A-9A10-49C1-A5F1-701838DE3561}" destId="{D816B60B-4929-4739-B6B6-9A60FF5B29A5}" srcOrd="0" destOrd="0" presId="urn:microsoft.com/office/officeart/2005/8/layout/process3"/>
    <dgm:cxn modelId="{2F786515-DB45-47F5-9BCA-B4AF3AD3A790}" type="presOf" srcId="{15FA7314-5F86-415A-9B78-79A891AEFE2A}" destId="{D816B60B-4929-4739-B6B6-9A60FF5B29A5}" srcOrd="0" destOrd="2" presId="urn:microsoft.com/office/officeart/2005/8/layout/process3"/>
    <dgm:cxn modelId="{447DB0F1-D9B6-4141-9F58-CE012C8C0214}" type="presOf" srcId="{3AC3C306-B289-4D82-8302-F3971C58E5F5}" destId="{D816B60B-4929-4739-B6B6-9A60FF5B29A5}" srcOrd="0" destOrd="4" presId="urn:microsoft.com/office/officeart/2005/8/layout/process3"/>
    <dgm:cxn modelId="{ECE03E81-8839-4338-A563-69B20EE2AD5A}" type="presOf" srcId="{A0513DA6-A0B2-40C4-B473-3BE389FCA7DC}" destId="{DB38E7DA-A50A-41E7-B695-9CB449DB7598}" srcOrd="1" destOrd="0" presId="urn:microsoft.com/office/officeart/2005/8/layout/process3"/>
    <dgm:cxn modelId="{F50C306A-2EC2-4C4E-9D8A-036CC957E26E}" srcId="{A0513DA6-A0B2-40C4-B473-3BE389FCA7DC}" destId="{5E2F35F0-2BAD-4F8D-92D4-8EC825265503}" srcOrd="3" destOrd="0" parTransId="{F7E3CB3A-4CCF-48B0-9321-81F9753B4473}" sibTransId="{00E96B79-97BB-4BB0-B83E-D9070908C04E}"/>
    <dgm:cxn modelId="{EDC7B693-BCCA-4BF0-8D73-018D75B6C64F}" type="presOf" srcId="{5E2F35F0-2BAD-4F8D-92D4-8EC825265503}" destId="{D816B60B-4929-4739-B6B6-9A60FF5B29A5}" srcOrd="0" destOrd="3" presId="urn:microsoft.com/office/officeart/2005/8/layout/process3"/>
    <dgm:cxn modelId="{FFF45645-6C6E-4256-9EED-87C944041F44}" type="presOf" srcId="{424D4713-A257-4486-9AEA-A201819C3267}" destId="{D816B60B-4929-4739-B6B6-9A60FF5B29A5}" srcOrd="0" destOrd="1" presId="urn:microsoft.com/office/officeart/2005/8/layout/process3"/>
    <dgm:cxn modelId="{2B2636C1-D54E-461A-BCE1-80FF52225CF7}" srcId="{A0513DA6-A0B2-40C4-B473-3BE389FCA7DC}" destId="{7D2F4D4A-9A10-49C1-A5F1-701838DE3561}" srcOrd="0" destOrd="0" parTransId="{3B5FFEF1-7F9C-4571-86ED-E2C8A760BBB3}" sibTransId="{5DEFC134-C9F4-4DDC-8B01-4CCAF7ADA0AC}"/>
    <dgm:cxn modelId="{F6A8DC41-4A7A-466E-BCB8-CBB3B8DAEE74}" srcId="{A0513DA6-A0B2-40C4-B473-3BE389FCA7DC}" destId="{424D4713-A257-4486-9AEA-A201819C3267}" srcOrd="1" destOrd="0" parTransId="{5DD65892-8526-41B8-AD9E-9CEBC514C329}" sibTransId="{0349809C-D4BF-4144-A172-AB4185B8FC57}"/>
    <dgm:cxn modelId="{F6BF0391-CC6E-41F7-A7CA-9597E868C754}" type="presOf" srcId="{A0513DA6-A0B2-40C4-B473-3BE389FCA7DC}" destId="{D7745354-DC36-4C74-8299-912B86181BC8}" srcOrd="0" destOrd="0" presId="urn:microsoft.com/office/officeart/2005/8/layout/process3"/>
    <dgm:cxn modelId="{A40D4C4F-4C09-4554-9EF1-2BB8C262B20E}" srcId="{A0513DA6-A0B2-40C4-B473-3BE389FCA7DC}" destId="{15FA7314-5F86-415A-9B78-79A891AEFE2A}" srcOrd="2" destOrd="0" parTransId="{4C629BA0-7184-4E9F-857D-B773445132B5}" sibTransId="{A6FD0DBE-E238-4046-9D87-BB33DAC71EB0}"/>
    <dgm:cxn modelId="{D6C300B5-BFE6-4E53-BCBF-AC8644BE0247}" type="presOf" srcId="{D6880AB8-C33E-4A82-9BA7-E0ED051118DE}" destId="{AE0862A9-6388-426A-9843-C993E2F0B5E6}" srcOrd="0" destOrd="0" presId="urn:microsoft.com/office/officeart/2005/8/layout/process3"/>
    <dgm:cxn modelId="{30FBDE33-081F-465C-ADF5-61E27250CB41}" srcId="{A0513DA6-A0B2-40C4-B473-3BE389FCA7DC}" destId="{3AC3C306-B289-4D82-8302-F3971C58E5F5}" srcOrd="4" destOrd="0" parTransId="{254AADDB-666A-407A-8664-1A8411335382}" sibTransId="{53886464-4452-4205-BDD3-A644C684F940}"/>
    <dgm:cxn modelId="{BA1A6689-751A-42D2-BA25-2792BB272786}" type="presParOf" srcId="{AE0862A9-6388-426A-9843-C993E2F0B5E6}" destId="{1C1FCD8F-A077-4EAE-BA11-C682479E74E4}" srcOrd="0" destOrd="0" presId="urn:microsoft.com/office/officeart/2005/8/layout/process3"/>
    <dgm:cxn modelId="{882C0DEF-3C30-47F6-A4CA-C7A2BEAB1224}" type="presParOf" srcId="{1C1FCD8F-A077-4EAE-BA11-C682479E74E4}" destId="{D7745354-DC36-4C74-8299-912B86181BC8}" srcOrd="0" destOrd="0" presId="urn:microsoft.com/office/officeart/2005/8/layout/process3"/>
    <dgm:cxn modelId="{2B71CE51-9081-4AA9-98DA-6567576C6B29}" type="presParOf" srcId="{1C1FCD8F-A077-4EAE-BA11-C682479E74E4}" destId="{DB38E7DA-A50A-41E7-B695-9CB449DB7598}" srcOrd="1" destOrd="0" presId="urn:microsoft.com/office/officeart/2005/8/layout/process3"/>
    <dgm:cxn modelId="{1C8EB318-782F-42F6-BF98-3474E484EDAC}" type="presParOf" srcId="{1C1FCD8F-A077-4EAE-BA11-C682479E74E4}" destId="{D816B60B-4929-4739-B6B6-9A60FF5B29A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880AB8-C33E-4A82-9BA7-E0ED051118D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A0513DA6-A0B2-40C4-B473-3BE389FCA7DC}">
      <dgm:prSet phldrT="[Text]"/>
      <dgm:spPr>
        <a:solidFill>
          <a:schemeClr val="tx1"/>
        </a:solidFill>
      </dgm:spPr>
      <dgm:t>
        <a:bodyPr/>
        <a:lstStyle/>
        <a:p>
          <a:r>
            <a:rPr lang="en-GB" b="1" dirty="0"/>
            <a:t>Description</a:t>
          </a:r>
        </a:p>
      </dgm:t>
    </dgm:pt>
    <dgm:pt modelId="{A34EB71A-304A-4BD0-B233-4B4C330DA539}" type="parTrans" cxnId="{2CF37A98-12DD-4F86-A09F-8DC285E1700D}">
      <dgm:prSet/>
      <dgm:spPr/>
      <dgm:t>
        <a:bodyPr/>
        <a:lstStyle/>
        <a:p>
          <a:endParaRPr lang="en-GB"/>
        </a:p>
      </dgm:t>
    </dgm:pt>
    <dgm:pt modelId="{232F7C0F-5C4A-483A-821A-597783DB653F}" type="sibTrans" cxnId="{2CF37A98-12DD-4F86-A09F-8DC285E1700D}">
      <dgm:prSet/>
      <dgm:spPr/>
      <dgm:t>
        <a:bodyPr/>
        <a:lstStyle/>
        <a:p>
          <a:endParaRPr lang="en-GB"/>
        </a:p>
      </dgm:t>
    </dgm:pt>
    <dgm:pt modelId="{7D2F4D4A-9A10-49C1-A5F1-701838DE3561}">
      <dgm:prSet phldrT="[Text]"/>
      <dgm:spPr>
        <a:solidFill>
          <a:schemeClr val="bg1">
            <a:lumMod val="85000"/>
            <a:alpha val="90000"/>
          </a:schemeClr>
        </a:solidFill>
      </dgm:spPr>
      <dgm:t>
        <a:bodyPr/>
        <a:lstStyle/>
        <a:p>
          <a:r>
            <a:rPr lang="en-GB" dirty="0"/>
            <a:t>A woman and two men</a:t>
          </a:r>
        </a:p>
      </dgm:t>
    </dgm:pt>
    <dgm:pt modelId="{5DEFC134-C9F4-4DDC-8B01-4CCAF7ADA0AC}" type="sibTrans" cxnId="{2B2636C1-D54E-461A-BCE1-80FF52225CF7}">
      <dgm:prSet/>
      <dgm:spPr/>
      <dgm:t>
        <a:bodyPr/>
        <a:lstStyle/>
        <a:p>
          <a:endParaRPr lang="en-GB"/>
        </a:p>
      </dgm:t>
    </dgm:pt>
    <dgm:pt modelId="{3B5FFEF1-7F9C-4571-86ED-E2C8A760BBB3}" type="parTrans" cxnId="{2B2636C1-D54E-461A-BCE1-80FF52225CF7}">
      <dgm:prSet/>
      <dgm:spPr/>
      <dgm:t>
        <a:bodyPr/>
        <a:lstStyle/>
        <a:p>
          <a:endParaRPr lang="en-GB"/>
        </a:p>
      </dgm:t>
    </dgm:pt>
    <dgm:pt modelId="{67A8B403-283A-4280-86FA-8C143CF37A41}">
      <dgm:prSet phldrT="[Text]"/>
      <dgm:spPr>
        <a:solidFill>
          <a:schemeClr val="accent3">
            <a:lumMod val="40000"/>
            <a:lumOff val="60000"/>
            <a:alpha val="90000"/>
          </a:schemeClr>
        </a:solidFill>
      </dgm:spPr>
      <dgm:t>
        <a:bodyPr/>
        <a:lstStyle/>
        <a:p>
          <a:r>
            <a:rPr lang="en-GB" dirty="0"/>
            <a:t>Innocence and revolution</a:t>
          </a:r>
        </a:p>
      </dgm:t>
    </dgm:pt>
    <dgm:pt modelId="{20DBEC1F-53F1-4A1B-828C-41A97E16C99D}" type="parTrans" cxnId="{E85A16FB-7E61-4F41-B027-D1DAB2CCDD09}">
      <dgm:prSet/>
      <dgm:spPr/>
      <dgm:t>
        <a:bodyPr/>
        <a:lstStyle/>
        <a:p>
          <a:endParaRPr lang="en-GB"/>
        </a:p>
      </dgm:t>
    </dgm:pt>
    <dgm:pt modelId="{57119C0A-F0C9-44EF-A757-52F10F3CFA19}" type="sibTrans" cxnId="{E85A16FB-7E61-4F41-B027-D1DAB2CCDD09}">
      <dgm:prSet/>
      <dgm:spPr/>
      <dgm:t>
        <a:bodyPr/>
        <a:lstStyle/>
        <a:p>
          <a:endParaRPr lang="en-GB"/>
        </a:p>
      </dgm:t>
    </dgm:pt>
    <dgm:pt modelId="{D90CAD54-F4DC-4853-823C-6E54D3ACFA62}">
      <dgm:prSet phldrT="[Text]"/>
      <dgm:spPr>
        <a:solidFill>
          <a:schemeClr val="accent3">
            <a:lumMod val="40000"/>
            <a:lumOff val="60000"/>
            <a:alpha val="90000"/>
          </a:schemeClr>
        </a:solidFill>
      </dgm:spPr>
      <dgm:t>
        <a:bodyPr/>
        <a:lstStyle/>
        <a:p>
          <a:r>
            <a:rPr lang="en-GB" dirty="0"/>
            <a:t>Unlikely place</a:t>
          </a:r>
        </a:p>
      </dgm:t>
    </dgm:pt>
    <dgm:pt modelId="{BB056DF3-9749-444F-A062-E008AC565A02}" type="parTrans" cxnId="{C9520BBE-EB68-47DF-8657-100F23CE443B}">
      <dgm:prSet/>
      <dgm:spPr/>
      <dgm:t>
        <a:bodyPr/>
        <a:lstStyle/>
        <a:p>
          <a:endParaRPr lang="en-GB"/>
        </a:p>
      </dgm:t>
    </dgm:pt>
    <dgm:pt modelId="{61BC84D3-349F-40D1-BAD4-8474B46193B3}" type="sibTrans" cxnId="{C9520BBE-EB68-47DF-8657-100F23CE443B}">
      <dgm:prSet/>
      <dgm:spPr/>
      <dgm:t>
        <a:bodyPr/>
        <a:lstStyle/>
        <a:p>
          <a:endParaRPr lang="en-GB"/>
        </a:p>
      </dgm:t>
    </dgm:pt>
    <dgm:pt modelId="{1243C421-38A8-4F62-9205-5C74B61CC345}">
      <dgm:prSet phldrT="[Text]"/>
      <dgm:spPr>
        <a:solidFill>
          <a:schemeClr val="accent3">
            <a:lumMod val="40000"/>
            <a:lumOff val="60000"/>
            <a:alpha val="90000"/>
          </a:schemeClr>
        </a:solidFill>
      </dgm:spPr>
      <dgm:t>
        <a:bodyPr/>
        <a:lstStyle/>
        <a:p>
          <a:r>
            <a:rPr lang="en-GB" dirty="0"/>
            <a:t>Humiliating ritual</a:t>
          </a:r>
        </a:p>
      </dgm:t>
    </dgm:pt>
    <dgm:pt modelId="{0E0E8A37-D258-4812-8800-B0598674C5F0}" type="parTrans" cxnId="{60199DB3-217E-4C73-AB2F-77455EA100B5}">
      <dgm:prSet/>
      <dgm:spPr/>
      <dgm:t>
        <a:bodyPr/>
        <a:lstStyle/>
        <a:p>
          <a:endParaRPr lang="en-GB"/>
        </a:p>
      </dgm:t>
    </dgm:pt>
    <dgm:pt modelId="{306EE6C2-1399-4906-8EB6-7F046C9C409A}" type="sibTrans" cxnId="{60199DB3-217E-4C73-AB2F-77455EA100B5}">
      <dgm:prSet/>
      <dgm:spPr/>
      <dgm:t>
        <a:bodyPr/>
        <a:lstStyle/>
        <a:p>
          <a:endParaRPr lang="en-GB"/>
        </a:p>
      </dgm:t>
    </dgm:pt>
    <dgm:pt modelId="{9EA01ECD-FA02-4385-A40D-DF4F5421D32C}">
      <dgm:prSet phldrT="[Text]"/>
      <dgm:spPr>
        <a:solidFill>
          <a:schemeClr val="accent3">
            <a:lumMod val="40000"/>
            <a:lumOff val="60000"/>
            <a:alpha val="90000"/>
          </a:schemeClr>
        </a:solidFill>
      </dgm:spPr>
      <dgm:t>
        <a:bodyPr/>
        <a:lstStyle/>
        <a:p>
          <a:r>
            <a:rPr lang="en-GB" dirty="0"/>
            <a:t>Modesty</a:t>
          </a:r>
        </a:p>
      </dgm:t>
    </dgm:pt>
    <dgm:pt modelId="{87DAB380-62AA-4644-81B1-FC5362E8B9FE}" type="parTrans" cxnId="{EC38ABFA-0F6A-441C-89C7-49CA03F084CD}">
      <dgm:prSet/>
      <dgm:spPr/>
      <dgm:t>
        <a:bodyPr/>
        <a:lstStyle/>
        <a:p>
          <a:endParaRPr lang="en-GB"/>
        </a:p>
      </dgm:t>
    </dgm:pt>
    <dgm:pt modelId="{86C57BDE-CF1F-4D30-9D4D-74E9D4B3AE0B}" type="sibTrans" cxnId="{EC38ABFA-0F6A-441C-89C7-49CA03F084CD}">
      <dgm:prSet/>
      <dgm:spPr/>
      <dgm:t>
        <a:bodyPr/>
        <a:lstStyle/>
        <a:p>
          <a:endParaRPr lang="en-GB"/>
        </a:p>
      </dgm:t>
    </dgm:pt>
    <dgm:pt modelId="{D82EC5E8-79DE-4A91-AF66-77F424EEE922}">
      <dgm:prSet phldrT="[Text]"/>
      <dgm:spPr>
        <a:solidFill>
          <a:srgbClr val="00B050"/>
        </a:solidFill>
      </dgm:spPr>
      <dgm:t>
        <a:bodyPr/>
        <a:lstStyle/>
        <a:p>
          <a:r>
            <a:rPr lang="en-GB" dirty="0"/>
            <a:t> </a:t>
          </a:r>
          <a:r>
            <a:rPr lang="en-GB" b="1" dirty="0"/>
            <a:t>Analysis</a:t>
          </a:r>
        </a:p>
      </dgm:t>
    </dgm:pt>
    <dgm:pt modelId="{E6240CEA-DBC0-4A0A-A228-836218747B20}" type="sibTrans" cxnId="{B3B8B0D5-1540-4AC5-8FE3-8EC5841934DD}">
      <dgm:prSet/>
      <dgm:spPr/>
      <dgm:t>
        <a:bodyPr/>
        <a:lstStyle/>
        <a:p>
          <a:endParaRPr lang="en-GB"/>
        </a:p>
      </dgm:t>
    </dgm:pt>
    <dgm:pt modelId="{0467AB3B-3216-4AD2-855D-7A0A3C444723}" type="parTrans" cxnId="{B3B8B0D5-1540-4AC5-8FE3-8EC5841934DD}">
      <dgm:prSet/>
      <dgm:spPr/>
      <dgm:t>
        <a:bodyPr/>
        <a:lstStyle/>
        <a:p>
          <a:endParaRPr lang="en-GB"/>
        </a:p>
      </dgm:t>
    </dgm:pt>
    <dgm:pt modelId="{E1DE5335-535D-4848-B8DE-D091F461BF6C}">
      <dgm:prSet/>
      <dgm:spPr>
        <a:solidFill>
          <a:schemeClr val="bg1">
            <a:lumMod val="85000"/>
            <a:alpha val="90000"/>
          </a:schemeClr>
        </a:solidFill>
      </dgm:spPr>
      <dgm:t>
        <a:bodyPr/>
        <a:lstStyle/>
        <a:p>
          <a:r>
            <a:rPr lang="en-GB" dirty="0"/>
            <a:t>Sitting in a cell</a:t>
          </a:r>
        </a:p>
      </dgm:t>
    </dgm:pt>
    <dgm:pt modelId="{0B68E921-ED4E-459E-83A7-7AD42AD76EE5}" type="parTrans" cxnId="{F2006C12-BC83-4F4A-9CCA-925CCE4888A7}">
      <dgm:prSet/>
      <dgm:spPr/>
      <dgm:t>
        <a:bodyPr/>
        <a:lstStyle/>
        <a:p>
          <a:endParaRPr lang="en-GB"/>
        </a:p>
      </dgm:t>
    </dgm:pt>
    <dgm:pt modelId="{9402BDFD-348B-4238-A588-FA148BD81A38}" type="sibTrans" cxnId="{F2006C12-BC83-4F4A-9CCA-925CCE4888A7}">
      <dgm:prSet/>
      <dgm:spPr/>
      <dgm:t>
        <a:bodyPr/>
        <a:lstStyle/>
        <a:p>
          <a:endParaRPr lang="en-GB"/>
        </a:p>
      </dgm:t>
    </dgm:pt>
    <dgm:pt modelId="{33E98247-052F-435B-801E-9FCF5035A81C}">
      <dgm:prSet/>
      <dgm:spPr>
        <a:solidFill>
          <a:schemeClr val="bg1">
            <a:lumMod val="85000"/>
            <a:alpha val="90000"/>
          </a:schemeClr>
        </a:solidFill>
      </dgm:spPr>
      <dgm:t>
        <a:bodyPr/>
        <a:lstStyle/>
        <a:p>
          <a:r>
            <a:rPr lang="en-GB" dirty="0"/>
            <a:t>Having hair cut</a:t>
          </a:r>
        </a:p>
      </dgm:t>
    </dgm:pt>
    <dgm:pt modelId="{8F49D418-6EB0-4349-BBA4-102FE9C8C9FE}" type="parTrans" cxnId="{4BB699E9-82A8-4DAB-89D6-5C3B63040F5E}">
      <dgm:prSet/>
      <dgm:spPr/>
      <dgm:t>
        <a:bodyPr/>
        <a:lstStyle/>
        <a:p>
          <a:endParaRPr lang="en-GB"/>
        </a:p>
      </dgm:t>
    </dgm:pt>
    <dgm:pt modelId="{22FFE11F-D3D9-4B0A-AC0E-2A4DBE23EF1F}" type="sibTrans" cxnId="{4BB699E9-82A8-4DAB-89D6-5C3B63040F5E}">
      <dgm:prSet/>
      <dgm:spPr/>
      <dgm:t>
        <a:bodyPr/>
        <a:lstStyle/>
        <a:p>
          <a:endParaRPr lang="en-GB"/>
        </a:p>
      </dgm:t>
    </dgm:pt>
    <dgm:pt modelId="{81845B90-AAED-49F7-BB9D-2D70830E072B}">
      <dgm:prSet/>
      <dgm:spPr>
        <a:solidFill>
          <a:schemeClr val="bg1">
            <a:lumMod val="85000"/>
            <a:alpha val="90000"/>
          </a:schemeClr>
        </a:solidFill>
      </dgm:spPr>
      <dgm:t>
        <a:bodyPr/>
        <a:lstStyle/>
        <a:p>
          <a:r>
            <a:rPr lang="en-GB" dirty="0"/>
            <a:t>Hands interlaced</a:t>
          </a:r>
        </a:p>
      </dgm:t>
    </dgm:pt>
    <dgm:pt modelId="{8FF6F9CA-4B52-43F8-8CC5-A844EDB0F52A}" type="parTrans" cxnId="{C47C15C0-8912-409A-9078-1C7F43372855}">
      <dgm:prSet/>
      <dgm:spPr/>
      <dgm:t>
        <a:bodyPr/>
        <a:lstStyle/>
        <a:p>
          <a:endParaRPr lang="en-GB"/>
        </a:p>
      </dgm:t>
    </dgm:pt>
    <dgm:pt modelId="{EFDA1B16-C684-4B2A-9A3F-1788BED85D0C}" type="sibTrans" cxnId="{C47C15C0-8912-409A-9078-1C7F43372855}">
      <dgm:prSet/>
      <dgm:spPr/>
      <dgm:t>
        <a:bodyPr/>
        <a:lstStyle/>
        <a:p>
          <a:endParaRPr lang="en-GB"/>
        </a:p>
      </dgm:t>
    </dgm:pt>
    <dgm:pt modelId="{17687687-D0EF-4D78-815E-832DC41A24D4}">
      <dgm:prSet/>
      <dgm:spPr>
        <a:solidFill>
          <a:schemeClr val="bg1">
            <a:lumMod val="85000"/>
            <a:alpha val="90000"/>
          </a:schemeClr>
        </a:solidFill>
      </dgm:spPr>
      <dgm:t>
        <a:bodyPr/>
        <a:lstStyle/>
        <a:p>
          <a:r>
            <a:rPr lang="en-GB" dirty="0"/>
            <a:t>A palette knife</a:t>
          </a:r>
        </a:p>
      </dgm:t>
    </dgm:pt>
    <dgm:pt modelId="{1D243F15-7415-4FF4-B06A-4EACC33B6C35}" type="parTrans" cxnId="{676CE088-B853-4B49-A71F-0413CA391FC0}">
      <dgm:prSet/>
      <dgm:spPr/>
      <dgm:t>
        <a:bodyPr/>
        <a:lstStyle/>
        <a:p>
          <a:endParaRPr lang="en-GB"/>
        </a:p>
      </dgm:t>
    </dgm:pt>
    <dgm:pt modelId="{1474311A-2C4E-4D11-9AD0-D1CB2ABD13D2}" type="sibTrans" cxnId="{676CE088-B853-4B49-A71F-0413CA391FC0}">
      <dgm:prSet/>
      <dgm:spPr/>
      <dgm:t>
        <a:bodyPr/>
        <a:lstStyle/>
        <a:p>
          <a:endParaRPr lang="en-GB"/>
        </a:p>
      </dgm:t>
    </dgm:pt>
    <dgm:pt modelId="{AF65896D-E2A8-403A-B633-83B441A58558}">
      <dgm:prSet phldrT="[Text]"/>
      <dgm:spPr>
        <a:solidFill>
          <a:schemeClr val="accent3">
            <a:lumMod val="40000"/>
            <a:lumOff val="60000"/>
            <a:alpha val="90000"/>
          </a:schemeClr>
        </a:solidFill>
      </dgm:spPr>
      <dgm:t>
        <a:bodyPr/>
        <a:lstStyle/>
        <a:p>
          <a:r>
            <a:rPr lang="en-GB" dirty="0"/>
            <a:t>Hint at a crime</a:t>
          </a:r>
        </a:p>
      </dgm:t>
    </dgm:pt>
    <dgm:pt modelId="{4DF9A35B-5B25-45FC-939C-28698CE960D5}" type="parTrans" cxnId="{6DB73499-BF1A-47C1-945B-6E1F3386CBB5}">
      <dgm:prSet/>
      <dgm:spPr/>
      <dgm:t>
        <a:bodyPr/>
        <a:lstStyle/>
        <a:p>
          <a:endParaRPr lang="en-GB"/>
        </a:p>
      </dgm:t>
    </dgm:pt>
    <dgm:pt modelId="{02389AD3-160A-4B77-B576-4ED5D8EFDD10}" type="sibTrans" cxnId="{6DB73499-BF1A-47C1-945B-6E1F3386CBB5}">
      <dgm:prSet/>
      <dgm:spPr/>
      <dgm:t>
        <a:bodyPr/>
        <a:lstStyle/>
        <a:p>
          <a:endParaRPr lang="en-GB"/>
        </a:p>
      </dgm:t>
    </dgm:pt>
    <dgm:pt modelId="{AE0862A9-6388-426A-9843-C993E2F0B5E6}" type="pres">
      <dgm:prSet presAssocID="{D6880AB8-C33E-4A82-9BA7-E0ED051118DE}" presName="linearFlow" presStyleCnt="0">
        <dgm:presLayoutVars>
          <dgm:dir/>
          <dgm:animLvl val="lvl"/>
          <dgm:resizeHandles val="exact"/>
        </dgm:presLayoutVars>
      </dgm:prSet>
      <dgm:spPr/>
      <dgm:t>
        <a:bodyPr/>
        <a:lstStyle/>
        <a:p>
          <a:endParaRPr lang="en-US"/>
        </a:p>
      </dgm:t>
    </dgm:pt>
    <dgm:pt modelId="{1C1FCD8F-A077-4EAE-BA11-C682479E74E4}" type="pres">
      <dgm:prSet presAssocID="{A0513DA6-A0B2-40C4-B473-3BE389FCA7DC}" presName="composite" presStyleCnt="0"/>
      <dgm:spPr/>
    </dgm:pt>
    <dgm:pt modelId="{D7745354-DC36-4C74-8299-912B86181BC8}" type="pres">
      <dgm:prSet presAssocID="{A0513DA6-A0B2-40C4-B473-3BE389FCA7DC}" presName="parTx" presStyleLbl="node1" presStyleIdx="0" presStyleCnt="2">
        <dgm:presLayoutVars>
          <dgm:chMax val="0"/>
          <dgm:chPref val="0"/>
          <dgm:bulletEnabled val="1"/>
        </dgm:presLayoutVars>
      </dgm:prSet>
      <dgm:spPr/>
      <dgm:t>
        <a:bodyPr/>
        <a:lstStyle/>
        <a:p>
          <a:endParaRPr lang="en-US"/>
        </a:p>
      </dgm:t>
    </dgm:pt>
    <dgm:pt modelId="{DB38E7DA-A50A-41E7-B695-9CB449DB7598}" type="pres">
      <dgm:prSet presAssocID="{A0513DA6-A0B2-40C4-B473-3BE389FCA7DC}" presName="parSh" presStyleLbl="node1" presStyleIdx="0" presStyleCnt="2"/>
      <dgm:spPr/>
      <dgm:t>
        <a:bodyPr/>
        <a:lstStyle/>
        <a:p>
          <a:endParaRPr lang="en-US"/>
        </a:p>
      </dgm:t>
    </dgm:pt>
    <dgm:pt modelId="{D816B60B-4929-4739-B6B6-9A60FF5B29A5}" type="pres">
      <dgm:prSet presAssocID="{A0513DA6-A0B2-40C4-B473-3BE389FCA7DC}" presName="desTx" presStyleLbl="fgAcc1" presStyleIdx="0" presStyleCnt="2" custScaleX="100431">
        <dgm:presLayoutVars>
          <dgm:bulletEnabled val="1"/>
        </dgm:presLayoutVars>
      </dgm:prSet>
      <dgm:spPr/>
      <dgm:t>
        <a:bodyPr/>
        <a:lstStyle/>
        <a:p>
          <a:endParaRPr lang="en-US"/>
        </a:p>
      </dgm:t>
    </dgm:pt>
    <dgm:pt modelId="{EF659FA4-F930-46C7-A061-41AD58FCE201}" type="pres">
      <dgm:prSet presAssocID="{232F7C0F-5C4A-483A-821A-597783DB653F}" presName="sibTrans" presStyleLbl="sibTrans2D1" presStyleIdx="0" presStyleCnt="1"/>
      <dgm:spPr/>
      <dgm:t>
        <a:bodyPr/>
        <a:lstStyle/>
        <a:p>
          <a:endParaRPr lang="en-US"/>
        </a:p>
      </dgm:t>
    </dgm:pt>
    <dgm:pt modelId="{5A290042-1BB3-4AB3-91DC-9C0949A4D7DD}" type="pres">
      <dgm:prSet presAssocID="{232F7C0F-5C4A-483A-821A-597783DB653F}" presName="connTx" presStyleLbl="sibTrans2D1" presStyleIdx="0" presStyleCnt="1"/>
      <dgm:spPr/>
      <dgm:t>
        <a:bodyPr/>
        <a:lstStyle/>
        <a:p>
          <a:endParaRPr lang="en-US"/>
        </a:p>
      </dgm:t>
    </dgm:pt>
    <dgm:pt modelId="{5BC9207A-2DC0-4F0F-ADA6-56B863D45643}" type="pres">
      <dgm:prSet presAssocID="{D82EC5E8-79DE-4A91-AF66-77F424EEE922}" presName="composite" presStyleCnt="0"/>
      <dgm:spPr/>
    </dgm:pt>
    <dgm:pt modelId="{CE11D445-6DBD-4C44-8F66-C2BEA71EA0D3}" type="pres">
      <dgm:prSet presAssocID="{D82EC5E8-79DE-4A91-AF66-77F424EEE922}" presName="parTx" presStyleLbl="node1" presStyleIdx="0" presStyleCnt="2">
        <dgm:presLayoutVars>
          <dgm:chMax val="0"/>
          <dgm:chPref val="0"/>
          <dgm:bulletEnabled val="1"/>
        </dgm:presLayoutVars>
      </dgm:prSet>
      <dgm:spPr/>
      <dgm:t>
        <a:bodyPr/>
        <a:lstStyle/>
        <a:p>
          <a:endParaRPr lang="en-US"/>
        </a:p>
      </dgm:t>
    </dgm:pt>
    <dgm:pt modelId="{17A399B1-9B5D-4083-B619-0C594041DB9E}" type="pres">
      <dgm:prSet presAssocID="{D82EC5E8-79DE-4A91-AF66-77F424EEE922}" presName="parSh" presStyleLbl="node1" presStyleIdx="1" presStyleCnt="2"/>
      <dgm:spPr/>
      <dgm:t>
        <a:bodyPr/>
        <a:lstStyle/>
        <a:p>
          <a:endParaRPr lang="en-US"/>
        </a:p>
      </dgm:t>
    </dgm:pt>
    <dgm:pt modelId="{3DC07B96-ADE9-4A14-AC4A-AB4E40EF6388}" type="pres">
      <dgm:prSet presAssocID="{D82EC5E8-79DE-4A91-AF66-77F424EEE922}" presName="desTx" presStyleLbl="fgAcc1" presStyleIdx="1" presStyleCnt="2">
        <dgm:presLayoutVars>
          <dgm:bulletEnabled val="1"/>
        </dgm:presLayoutVars>
      </dgm:prSet>
      <dgm:spPr/>
      <dgm:t>
        <a:bodyPr/>
        <a:lstStyle/>
        <a:p>
          <a:endParaRPr lang="en-US"/>
        </a:p>
      </dgm:t>
    </dgm:pt>
  </dgm:ptLst>
  <dgm:cxnLst>
    <dgm:cxn modelId="{E85A16FB-7E61-4F41-B027-D1DAB2CCDD09}" srcId="{D82EC5E8-79DE-4A91-AF66-77F424EEE922}" destId="{67A8B403-283A-4280-86FA-8C143CF37A41}" srcOrd="0" destOrd="0" parTransId="{20DBEC1F-53F1-4A1B-828C-41A97E16C99D}" sibTransId="{57119C0A-F0C9-44EF-A757-52F10F3CFA19}"/>
    <dgm:cxn modelId="{A8F21C2F-FEC4-4862-A16A-3D7BAC953667}" type="presOf" srcId="{33E98247-052F-435B-801E-9FCF5035A81C}" destId="{D816B60B-4929-4739-B6B6-9A60FF5B29A5}" srcOrd="0" destOrd="2" presId="urn:microsoft.com/office/officeart/2005/8/layout/process3"/>
    <dgm:cxn modelId="{C9520BBE-EB68-47DF-8657-100F23CE443B}" srcId="{D82EC5E8-79DE-4A91-AF66-77F424EEE922}" destId="{D90CAD54-F4DC-4853-823C-6E54D3ACFA62}" srcOrd="1" destOrd="0" parTransId="{BB056DF3-9749-444F-A062-E008AC565A02}" sibTransId="{61BC84D3-349F-40D1-BAD4-8474B46193B3}"/>
    <dgm:cxn modelId="{EC38ABFA-0F6A-441C-89C7-49CA03F084CD}" srcId="{D82EC5E8-79DE-4A91-AF66-77F424EEE922}" destId="{9EA01ECD-FA02-4385-A40D-DF4F5421D32C}" srcOrd="3" destOrd="0" parTransId="{87DAB380-62AA-4644-81B1-FC5362E8B9FE}" sibTransId="{86C57BDE-CF1F-4D30-9D4D-74E9D4B3AE0B}"/>
    <dgm:cxn modelId="{10FA6DD6-73AA-4722-9D70-37D5C511E98E}" type="presOf" srcId="{17687687-D0EF-4D78-815E-832DC41A24D4}" destId="{D816B60B-4929-4739-B6B6-9A60FF5B29A5}" srcOrd="0" destOrd="4" presId="urn:microsoft.com/office/officeart/2005/8/layout/process3"/>
    <dgm:cxn modelId="{3CAB53BD-C98B-4A2B-9CB2-5E5306B61F08}" type="presOf" srcId="{D6880AB8-C33E-4A82-9BA7-E0ED051118DE}" destId="{AE0862A9-6388-426A-9843-C993E2F0B5E6}" srcOrd="0" destOrd="0" presId="urn:microsoft.com/office/officeart/2005/8/layout/process3"/>
    <dgm:cxn modelId="{4BB699E9-82A8-4DAB-89D6-5C3B63040F5E}" srcId="{A0513DA6-A0B2-40C4-B473-3BE389FCA7DC}" destId="{33E98247-052F-435B-801E-9FCF5035A81C}" srcOrd="2" destOrd="0" parTransId="{8F49D418-6EB0-4349-BBA4-102FE9C8C9FE}" sibTransId="{22FFE11F-D3D9-4B0A-AC0E-2A4DBE23EF1F}"/>
    <dgm:cxn modelId="{2CF37A98-12DD-4F86-A09F-8DC285E1700D}" srcId="{D6880AB8-C33E-4A82-9BA7-E0ED051118DE}" destId="{A0513DA6-A0B2-40C4-B473-3BE389FCA7DC}" srcOrd="0" destOrd="0" parTransId="{A34EB71A-304A-4BD0-B233-4B4C330DA539}" sibTransId="{232F7C0F-5C4A-483A-821A-597783DB653F}"/>
    <dgm:cxn modelId="{60199DB3-217E-4C73-AB2F-77455EA100B5}" srcId="{D82EC5E8-79DE-4A91-AF66-77F424EEE922}" destId="{1243C421-38A8-4F62-9205-5C74B61CC345}" srcOrd="2" destOrd="0" parTransId="{0E0E8A37-D258-4812-8800-B0598674C5F0}" sibTransId="{306EE6C2-1399-4906-8EB6-7F046C9C409A}"/>
    <dgm:cxn modelId="{CA1C5232-0960-401E-B795-7C4D200A0AF0}" type="presOf" srcId="{E1DE5335-535D-4848-B8DE-D091F461BF6C}" destId="{D816B60B-4929-4739-B6B6-9A60FF5B29A5}" srcOrd="0" destOrd="1" presId="urn:microsoft.com/office/officeart/2005/8/layout/process3"/>
    <dgm:cxn modelId="{F2006C12-BC83-4F4A-9CCA-925CCE4888A7}" srcId="{A0513DA6-A0B2-40C4-B473-3BE389FCA7DC}" destId="{E1DE5335-535D-4848-B8DE-D091F461BF6C}" srcOrd="1" destOrd="0" parTransId="{0B68E921-ED4E-459E-83A7-7AD42AD76EE5}" sibTransId="{9402BDFD-348B-4238-A588-FA148BD81A38}"/>
    <dgm:cxn modelId="{439BA836-5202-4280-9C34-A25BF7F747B7}" type="presOf" srcId="{AF65896D-E2A8-403A-B633-83B441A58558}" destId="{3DC07B96-ADE9-4A14-AC4A-AB4E40EF6388}" srcOrd="0" destOrd="4" presId="urn:microsoft.com/office/officeart/2005/8/layout/process3"/>
    <dgm:cxn modelId="{671E83FD-CEBA-4377-8BAA-0717437804C3}" type="presOf" srcId="{A0513DA6-A0B2-40C4-B473-3BE389FCA7DC}" destId="{DB38E7DA-A50A-41E7-B695-9CB449DB7598}" srcOrd="1" destOrd="0" presId="urn:microsoft.com/office/officeart/2005/8/layout/process3"/>
    <dgm:cxn modelId="{51975616-C5D3-4445-8628-B859E3E5C5D5}" type="presOf" srcId="{7D2F4D4A-9A10-49C1-A5F1-701838DE3561}" destId="{D816B60B-4929-4739-B6B6-9A60FF5B29A5}" srcOrd="0" destOrd="0" presId="urn:microsoft.com/office/officeart/2005/8/layout/process3"/>
    <dgm:cxn modelId="{2B2636C1-D54E-461A-BCE1-80FF52225CF7}" srcId="{A0513DA6-A0B2-40C4-B473-3BE389FCA7DC}" destId="{7D2F4D4A-9A10-49C1-A5F1-701838DE3561}" srcOrd="0" destOrd="0" parTransId="{3B5FFEF1-7F9C-4571-86ED-E2C8A760BBB3}" sibTransId="{5DEFC134-C9F4-4DDC-8B01-4CCAF7ADA0AC}"/>
    <dgm:cxn modelId="{7D42E7E7-396C-4F7F-9618-C14BCDC42B28}" type="presOf" srcId="{232F7C0F-5C4A-483A-821A-597783DB653F}" destId="{EF659FA4-F930-46C7-A061-41AD58FCE201}" srcOrd="0" destOrd="0" presId="urn:microsoft.com/office/officeart/2005/8/layout/process3"/>
    <dgm:cxn modelId="{C47C15C0-8912-409A-9078-1C7F43372855}" srcId="{A0513DA6-A0B2-40C4-B473-3BE389FCA7DC}" destId="{81845B90-AAED-49F7-BB9D-2D70830E072B}" srcOrd="3" destOrd="0" parTransId="{8FF6F9CA-4B52-43F8-8CC5-A844EDB0F52A}" sibTransId="{EFDA1B16-C684-4B2A-9A3F-1788BED85D0C}"/>
    <dgm:cxn modelId="{B3B8B0D5-1540-4AC5-8FE3-8EC5841934DD}" srcId="{D6880AB8-C33E-4A82-9BA7-E0ED051118DE}" destId="{D82EC5E8-79DE-4A91-AF66-77F424EEE922}" srcOrd="1" destOrd="0" parTransId="{0467AB3B-3216-4AD2-855D-7A0A3C444723}" sibTransId="{E6240CEA-DBC0-4A0A-A228-836218747B20}"/>
    <dgm:cxn modelId="{676CE088-B853-4B49-A71F-0413CA391FC0}" srcId="{A0513DA6-A0B2-40C4-B473-3BE389FCA7DC}" destId="{17687687-D0EF-4D78-815E-832DC41A24D4}" srcOrd="4" destOrd="0" parTransId="{1D243F15-7415-4FF4-B06A-4EACC33B6C35}" sibTransId="{1474311A-2C4E-4D11-9AD0-D1CB2ABD13D2}"/>
    <dgm:cxn modelId="{2FE0347F-14C1-40AD-89B6-FE0DBB59C824}" type="presOf" srcId="{232F7C0F-5C4A-483A-821A-597783DB653F}" destId="{5A290042-1BB3-4AB3-91DC-9C0949A4D7DD}" srcOrd="1" destOrd="0" presId="urn:microsoft.com/office/officeart/2005/8/layout/process3"/>
    <dgm:cxn modelId="{63E3D422-315D-4CBB-BC06-FB679743BC4D}" type="presOf" srcId="{67A8B403-283A-4280-86FA-8C143CF37A41}" destId="{3DC07B96-ADE9-4A14-AC4A-AB4E40EF6388}" srcOrd="0" destOrd="0" presId="urn:microsoft.com/office/officeart/2005/8/layout/process3"/>
    <dgm:cxn modelId="{5FBC9F5F-5561-46E0-B38B-546F1A0F0A48}" type="presOf" srcId="{A0513DA6-A0B2-40C4-B473-3BE389FCA7DC}" destId="{D7745354-DC36-4C74-8299-912B86181BC8}" srcOrd="0" destOrd="0" presId="urn:microsoft.com/office/officeart/2005/8/layout/process3"/>
    <dgm:cxn modelId="{6A8A9DA7-756A-4BBD-A6E2-AFB55425FE53}" type="presOf" srcId="{D82EC5E8-79DE-4A91-AF66-77F424EEE922}" destId="{17A399B1-9B5D-4083-B619-0C594041DB9E}" srcOrd="1" destOrd="0" presId="urn:microsoft.com/office/officeart/2005/8/layout/process3"/>
    <dgm:cxn modelId="{00C5C2C0-EEB6-4F9F-9FF6-A63000F5E4E5}" type="presOf" srcId="{D90CAD54-F4DC-4853-823C-6E54D3ACFA62}" destId="{3DC07B96-ADE9-4A14-AC4A-AB4E40EF6388}" srcOrd="0" destOrd="1" presId="urn:microsoft.com/office/officeart/2005/8/layout/process3"/>
    <dgm:cxn modelId="{4CB56044-64ED-4A9F-B5A5-A20E031E9601}" type="presOf" srcId="{D82EC5E8-79DE-4A91-AF66-77F424EEE922}" destId="{CE11D445-6DBD-4C44-8F66-C2BEA71EA0D3}" srcOrd="0" destOrd="0" presId="urn:microsoft.com/office/officeart/2005/8/layout/process3"/>
    <dgm:cxn modelId="{6DB73499-BF1A-47C1-945B-6E1F3386CBB5}" srcId="{D82EC5E8-79DE-4A91-AF66-77F424EEE922}" destId="{AF65896D-E2A8-403A-B633-83B441A58558}" srcOrd="4" destOrd="0" parTransId="{4DF9A35B-5B25-45FC-939C-28698CE960D5}" sibTransId="{02389AD3-160A-4B77-B576-4ED5D8EFDD10}"/>
    <dgm:cxn modelId="{2879A678-67B4-4CFB-9C31-B0FA181B97D4}" type="presOf" srcId="{81845B90-AAED-49F7-BB9D-2D70830E072B}" destId="{D816B60B-4929-4739-B6B6-9A60FF5B29A5}" srcOrd="0" destOrd="3" presId="urn:microsoft.com/office/officeart/2005/8/layout/process3"/>
    <dgm:cxn modelId="{D3CA6DBF-01E5-45D1-8BC8-4A53F6FD1B5A}" type="presOf" srcId="{9EA01ECD-FA02-4385-A40D-DF4F5421D32C}" destId="{3DC07B96-ADE9-4A14-AC4A-AB4E40EF6388}" srcOrd="0" destOrd="3" presId="urn:microsoft.com/office/officeart/2005/8/layout/process3"/>
    <dgm:cxn modelId="{6B6306D2-DDE1-496F-9558-9FAF768B5C23}" type="presOf" srcId="{1243C421-38A8-4F62-9205-5C74B61CC345}" destId="{3DC07B96-ADE9-4A14-AC4A-AB4E40EF6388}" srcOrd="0" destOrd="2" presId="urn:microsoft.com/office/officeart/2005/8/layout/process3"/>
    <dgm:cxn modelId="{801C3806-6231-45F3-BB19-038EB948BD40}" type="presParOf" srcId="{AE0862A9-6388-426A-9843-C993E2F0B5E6}" destId="{1C1FCD8F-A077-4EAE-BA11-C682479E74E4}" srcOrd="0" destOrd="0" presId="urn:microsoft.com/office/officeart/2005/8/layout/process3"/>
    <dgm:cxn modelId="{D923408B-20CD-4F31-BF9A-869657280CF8}" type="presParOf" srcId="{1C1FCD8F-A077-4EAE-BA11-C682479E74E4}" destId="{D7745354-DC36-4C74-8299-912B86181BC8}" srcOrd="0" destOrd="0" presId="urn:microsoft.com/office/officeart/2005/8/layout/process3"/>
    <dgm:cxn modelId="{6221E560-80A8-4F13-B664-5F5F4216C6F2}" type="presParOf" srcId="{1C1FCD8F-A077-4EAE-BA11-C682479E74E4}" destId="{DB38E7DA-A50A-41E7-B695-9CB449DB7598}" srcOrd="1" destOrd="0" presId="urn:microsoft.com/office/officeart/2005/8/layout/process3"/>
    <dgm:cxn modelId="{68816E80-F655-4085-AFD9-343AC8069894}" type="presParOf" srcId="{1C1FCD8F-A077-4EAE-BA11-C682479E74E4}" destId="{D816B60B-4929-4739-B6B6-9A60FF5B29A5}" srcOrd="2" destOrd="0" presId="urn:microsoft.com/office/officeart/2005/8/layout/process3"/>
    <dgm:cxn modelId="{49CD5290-D840-4BF9-AE7A-2032C18D48CE}" type="presParOf" srcId="{AE0862A9-6388-426A-9843-C993E2F0B5E6}" destId="{EF659FA4-F930-46C7-A061-41AD58FCE201}" srcOrd="1" destOrd="0" presId="urn:microsoft.com/office/officeart/2005/8/layout/process3"/>
    <dgm:cxn modelId="{274A93F7-102C-41A9-86A7-9D16E5B2315D}" type="presParOf" srcId="{EF659FA4-F930-46C7-A061-41AD58FCE201}" destId="{5A290042-1BB3-4AB3-91DC-9C0949A4D7DD}" srcOrd="0" destOrd="0" presId="urn:microsoft.com/office/officeart/2005/8/layout/process3"/>
    <dgm:cxn modelId="{B5E967D9-3A28-4CEA-984C-F53459A28529}" type="presParOf" srcId="{AE0862A9-6388-426A-9843-C993E2F0B5E6}" destId="{5BC9207A-2DC0-4F0F-ADA6-56B863D45643}" srcOrd="2" destOrd="0" presId="urn:microsoft.com/office/officeart/2005/8/layout/process3"/>
    <dgm:cxn modelId="{0ACD60DB-96EB-4F39-87B7-85E7097E63F6}" type="presParOf" srcId="{5BC9207A-2DC0-4F0F-ADA6-56B863D45643}" destId="{CE11D445-6DBD-4C44-8F66-C2BEA71EA0D3}" srcOrd="0" destOrd="0" presId="urn:microsoft.com/office/officeart/2005/8/layout/process3"/>
    <dgm:cxn modelId="{C75B91DE-18FF-46F1-92F1-9B8543072FA5}" type="presParOf" srcId="{5BC9207A-2DC0-4F0F-ADA6-56B863D45643}" destId="{17A399B1-9B5D-4083-B619-0C594041DB9E}" srcOrd="1" destOrd="0" presId="urn:microsoft.com/office/officeart/2005/8/layout/process3"/>
    <dgm:cxn modelId="{2C19F0CF-7575-4338-9DE9-91080240ED3D}" type="presParOf" srcId="{5BC9207A-2DC0-4F0F-ADA6-56B863D45643}" destId="{3DC07B96-ADE9-4A14-AC4A-AB4E40EF6388}"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880AB8-C33E-4A82-9BA7-E0ED051118D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A0513DA6-A0B2-40C4-B473-3BE389FCA7DC}">
      <dgm:prSet phldrT="[Text]"/>
      <dgm:spPr>
        <a:solidFill>
          <a:schemeClr val="tx1"/>
        </a:solidFill>
      </dgm:spPr>
      <dgm:t>
        <a:bodyPr/>
        <a:lstStyle/>
        <a:p>
          <a:r>
            <a:rPr lang="en-GB" b="1" dirty="0"/>
            <a:t>Description</a:t>
          </a:r>
        </a:p>
      </dgm:t>
    </dgm:pt>
    <dgm:pt modelId="{A34EB71A-304A-4BD0-B233-4B4C330DA539}" type="parTrans" cxnId="{2CF37A98-12DD-4F86-A09F-8DC285E1700D}">
      <dgm:prSet/>
      <dgm:spPr/>
      <dgm:t>
        <a:bodyPr/>
        <a:lstStyle/>
        <a:p>
          <a:endParaRPr lang="en-GB"/>
        </a:p>
      </dgm:t>
    </dgm:pt>
    <dgm:pt modelId="{232F7C0F-5C4A-483A-821A-597783DB653F}" type="sibTrans" cxnId="{2CF37A98-12DD-4F86-A09F-8DC285E1700D}">
      <dgm:prSet/>
      <dgm:spPr/>
      <dgm:t>
        <a:bodyPr/>
        <a:lstStyle/>
        <a:p>
          <a:endParaRPr lang="en-GB"/>
        </a:p>
      </dgm:t>
    </dgm:pt>
    <dgm:pt modelId="{7D2F4D4A-9A10-49C1-A5F1-701838DE3561}">
      <dgm:prSet phldrT="[Text]" custT="1"/>
      <dgm:spPr>
        <a:solidFill>
          <a:schemeClr val="bg1">
            <a:lumMod val="85000"/>
            <a:alpha val="90000"/>
          </a:schemeClr>
        </a:solidFill>
      </dgm:spPr>
      <dgm:t>
        <a:bodyPr/>
        <a:lstStyle/>
        <a:p>
          <a:r>
            <a:rPr lang="en-GB" sz="2400" dirty="0"/>
            <a:t>A woman and two men</a:t>
          </a:r>
        </a:p>
      </dgm:t>
    </dgm:pt>
    <dgm:pt modelId="{5DEFC134-C9F4-4DDC-8B01-4CCAF7ADA0AC}" type="sibTrans" cxnId="{2B2636C1-D54E-461A-BCE1-80FF52225CF7}">
      <dgm:prSet/>
      <dgm:spPr/>
      <dgm:t>
        <a:bodyPr/>
        <a:lstStyle/>
        <a:p>
          <a:endParaRPr lang="en-GB"/>
        </a:p>
      </dgm:t>
    </dgm:pt>
    <dgm:pt modelId="{3B5FFEF1-7F9C-4571-86ED-E2C8A760BBB3}" type="parTrans" cxnId="{2B2636C1-D54E-461A-BCE1-80FF52225CF7}">
      <dgm:prSet/>
      <dgm:spPr/>
      <dgm:t>
        <a:bodyPr/>
        <a:lstStyle/>
        <a:p>
          <a:endParaRPr lang="en-GB"/>
        </a:p>
      </dgm:t>
    </dgm:pt>
    <dgm:pt modelId="{67A8B403-283A-4280-86FA-8C143CF37A41}">
      <dgm:prSet phldrT="[Text]" custT="1"/>
      <dgm:spPr>
        <a:solidFill>
          <a:schemeClr val="accent3">
            <a:lumMod val="40000"/>
            <a:lumOff val="60000"/>
            <a:alpha val="90000"/>
          </a:schemeClr>
        </a:solidFill>
      </dgm:spPr>
      <dgm:t>
        <a:bodyPr/>
        <a:lstStyle/>
        <a:p>
          <a:r>
            <a:rPr lang="en-GB" sz="2200" dirty="0"/>
            <a:t>Innocence and revolution</a:t>
          </a:r>
        </a:p>
      </dgm:t>
    </dgm:pt>
    <dgm:pt modelId="{20DBEC1F-53F1-4A1B-828C-41A97E16C99D}" type="parTrans" cxnId="{E85A16FB-7E61-4F41-B027-D1DAB2CCDD09}">
      <dgm:prSet/>
      <dgm:spPr/>
      <dgm:t>
        <a:bodyPr/>
        <a:lstStyle/>
        <a:p>
          <a:endParaRPr lang="en-GB"/>
        </a:p>
      </dgm:t>
    </dgm:pt>
    <dgm:pt modelId="{57119C0A-F0C9-44EF-A757-52F10F3CFA19}" type="sibTrans" cxnId="{E85A16FB-7E61-4F41-B027-D1DAB2CCDD09}">
      <dgm:prSet/>
      <dgm:spPr/>
      <dgm:t>
        <a:bodyPr/>
        <a:lstStyle/>
        <a:p>
          <a:endParaRPr lang="en-GB"/>
        </a:p>
      </dgm:t>
    </dgm:pt>
    <dgm:pt modelId="{D82EC5E8-79DE-4A91-AF66-77F424EEE922}">
      <dgm:prSet phldrT="[Text]"/>
      <dgm:spPr>
        <a:solidFill>
          <a:srgbClr val="00B050"/>
        </a:solidFill>
      </dgm:spPr>
      <dgm:t>
        <a:bodyPr/>
        <a:lstStyle/>
        <a:p>
          <a:r>
            <a:rPr lang="en-GB" dirty="0"/>
            <a:t> </a:t>
          </a:r>
          <a:r>
            <a:rPr lang="en-GB" b="1" dirty="0"/>
            <a:t>Analysis</a:t>
          </a:r>
        </a:p>
      </dgm:t>
    </dgm:pt>
    <dgm:pt modelId="{E6240CEA-DBC0-4A0A-A228-836218747B20}" type="sibTrans" cxnId="{B3B8B0D5-1540-4AC5-8FE3-8EC5841934DD}">
      <dgm:prSet/>
      <dgm:spPr/>
      <dgm:t>
        <a:bodyPr/>
        <a:lstStyle/>
        <a:p>
          <a:endParaRPr lang="en-GB"/>
        </a:p>
      </dgm:t>
    </dgm:pt>
    <dgm:pt modelId="{0467AB3B-3216-4AD2-855D-7A0A3C444723}" type="parTrans" cxnId="{B3B8B0D5-1540-4AC5-8FE3-8EC5841934DD}">
      <dgm:prSet/>
      <dgm:spPr/>
      <dgm:t>
        <a:bodyPr/>
        <a:lstStyle/>
        <a:p>
          <a:endParaRPr lang="en-GB"/>
        </a:p>
      </dgm:t>
    </dgm:pt>
    <dgm:pt modelId="{B8337FCE-7810-41DC-93BC-DD300A62EC4F}">
      <dgm:prSet phldrT="[Text]"/>
      <dgm:spPr>
        <a:solidFill>
          <a:srgbClr val="C00000"/>
        </a:solidFill>
      </dgm:spPr>
      <dgm:t>
        <a:bodyPr/>
        <a:lstStyle/>
        <a:p>
          <a:r>
            <a:rPr lang="en-GB" b="1" dirty="0"/>
            <a:t>Critical Evaluation</a:t>
          </a:r>
        </a:p>
      </dgm:t>
    </dgm:pt>
    <dgm:pt modelId="{F8DD3EDB-AC7E-4F1C-8428-D7553368E9E4}" type="parTrans" cxnId="{8B25015D-A5CC-48EF-8BA7-B9FD1ED0E108}">
      <dgm:prSet/>
      <dgm:spPr/>
      <dgm:t>
        <a:bodyPr/>
        <a:lstStyle/>
        <a:p>
          <a:endParaRPr lang="en-GB"/>
        </a:p>
      </dgm:t>
    </dgm:pt>
    <dgm:pt modelId="{86615885-802C-4226-B0F4-79D3FA996D9C}" type="sibTrans" cxnId="{8B25015D-A5CC-48EF-8BA7-B9FD1ED0E108}">
      <dgm:prSet/>
      <dgm:spPr/>
      <dgm:t>
        <a:bodyPr/>
        <a:lstStyle/>
        <a:p>
          <a:endParaRPr lang="en-GB"/>
        </a:p>
      </dgm:t>
    </dgm:pt>
    <dgm:pt modelId="{EBD2895B-7617-4749-B96E-7A91FBFCF21B}">
      <dgm:prSet phldrT="[Text]"/>
      <dgm:spPr>
        <a:solidFill>
          <a:schemeClr val="accent6">
            <a:lumMod val="40000"/>
            <a:lumOff val="60000"/>
            <a:alpha val="90000"/>
          </a:schemeClr>
        </a:solidFill>
      </dgm:spPr>
      <dgm:t>
        <a:bodyPr/>
        <a:lstStyle/>
        <a:p>
          <a:endParaRPr lang="en-GB" dirty="0"/>
        </a:p>
      </dgm:t>
    </dgm:pt>
    <dgm:pt modelId="{ECCEA4E6-B30F-40BD-AC03-190D4D148D88}" type="parTrans" cxnId="{24792086-CB83-4E4C-A7CE-0574FFD0BDCD}">
      <dgm:prSet/>
      <dgm:spPr/>
      <dgm:t>
        <a:bodyPr/>
        <a:lstStyle/>
        <a:p>
          <a:endParaRPr lang="en-GB"/>
        </a:p>
      </dgm:t>
    </dgm:pt>
    <dgm:pt modelId="{7FC7074D-B00D-478B-8B86-8EB4B2723593}" type="sibTrans" cxnId="{24792086-CB83-4E4C-A7CE-0574FFD0BDCD}">
      <dgm:prSet/>
      <dgm:spPr/>
      <dgm:t>
        <a:bodyPr/>
        <a:lstStyle/>
        <a:p>
          <a:endParaRPr lang="en-GB"/>
        </a:p>
      </dgm:t>
    </dgm:pt>
    <dgm:pt modelId="{467F4E9A-CF42-4F50-BCAB-256A1198E150}">
      <dgm:prSet custT="1"/>
      <dgm:spPr>
        <a:solidFill>
          <a:schemeClr val="bg1">
            <a:lumMod val="85000"/>
            <a:alpha val="90000"/>
          </a:schemeClr>
        </a:solidFill>
      </dgm:spPr>
      <dgm:t>
        <a:bodyPr/>
        <a:lstStyle/>
        <a:p>
          <a:r>
            <a:rPr lang="en-GB" sz="2400" dirty="0"/>
            <a:t>Sitting in a prison cell</a:t>
          </a:r>
        </a:p>
      </dgm:t>
    </dgm:pt>
    <dgm:pt modelId="{1300AF51-C046-4817-89C6-58CB2BAD8754}" type="parTrans" cxnId="{2ACA7D67-4685-40F1-8BB0-B24DE01003C6}">
      <dgm:prSet/>
      <dgm:spPr/>
      <dgm:t>
        <a:bodyPr/>
        <a:lstStyle/>
        <a:p>
          <a:endParaRPr lang="en-GB"/>
        </a:p>
      </dgm:t>
    </dgm:pt>
    <dgm:pt modelId="{36BEE666-0A29-40AD-A2F2-2ECAD84240E9}" type="sibTrans" cxnId="{2ACA7D67-4685-40F1-8BB0-B24DE01003C6}">
      <dgm:prSet/>
      <dgm:spPr/>
      <dgm:t>
        <a:bodyPr/>
        <a:lstStyle/>
        <a:p>
          <a:endParaRPr lang="en-GB"/>
        </a:p>
      </dgm:t>
    </dgm:pt>
    <dgm:pt modelId="{3D6B5618-DD74-459E-8463-93ACF8D591D8}">
      <dgm:prSet custT="1"/>
      <dgm:spPr>
        <a:solidFill>
          <a:schemeClr val="bg1">
            <a:lumMod val="85000"/>
            <a:alpha val="90000"/>
          </a:schemeClr>
        </a:solidFill>
      </dgm:spPr>
      <dgm:t>
        <a:bodyPr/>
        <a:lstStyle/>
        <a:p>
          <a:r>
            <a:rPr lang="en-GB" sz="2400" dirty="0"/>
            <a:t>Having her hair cut</a:t>
          </a:r>
        </a:p>
      </dgm:t>
    </dgm:pt>
    <dgm:pt modelId="{C9F7EB2A-A5AF-42AB-BD4E-6DD7AD632428}" type="parTrans" cxnId="{2AAC121E-292C-46CD-8925-014C307624CA}">
      <dgm:prSet/>
      <dgm:spPr/>
      <dgm:t>
        <a:bodyPr/>
        <a:lstStyle/>
        <a:p>
          <a:endParaRPr lang="en-GB"/>
        </a:p>
      </dgm:t>
    </dgm:pt>
    <dgm:pt modelId="{06678ACE-833C-40CF-9617-8305273301F4}" type="sibTrans" cxnId="{2AAC121E-292C-46CD-8925-014C307624CA}">
      <dgm:prSet/>
      <dgm:spPr/>
      <dgm:t>
        <a:bodyPr/>
        <a:lstStyle/>
        <a:p>
          <a:endParaRPr lang="en-GB"/>
        </a:p>
      </dgm:t>
    </dgm:pt>
    <dgm:pt modelId="{F53BB60D-4DA9-468A-8BF5-A7FF6C321E60}">
      <dgm:prSet custT="1"/>
      <dgm:spPr>
        <a:solidFill>
          <a:schemeClr val="bg1">
            <a:lumMod val="85000"/>
            <a:alpha val="90000"/>
          </a:schemeClr>
        </a:solidFill>
      </dgm:spPr>
      <dgm:t>
        <a:bodyPr/>
        <a:lstStyle/>
        <a:p>
          <a:r>
            <a:rPr lang="en-GB" sz="2400" dirty="0"/>
            <a:t>Hands interlaced</a:t>
          </a:r>
        </a:p>
      </dgm:t>
    </dgm:pt>
    <dgm:pt modelId="{9EC1DBF8-9F2C-4218-815B-4C68C82E62ED}" type="parTrans" cxnId="{766F7256-2F4A-4366-8D88-12852CF13BB4}">
      <dgm:prSet/>
      <dgm:spPr/>
      <dgm:t>
        <a:bodyPr/>
        <a:lstStyle/>
        <a:p>
          <a:endParaRPr lang="en-GB"/>
        </a:p>
      </dgm:t>
    </dgm:pt>
    <dgm:pt modelId="{CD9693B0-8C47-40E4-9A51-AFF71212AF56}" type="sibTrans" cxnId="{766F7256-2F4A-4366-8D88-12852CF13BB4}">
      <dgm:prSet/>
      <dgm:spPr/>
      <dgm:t>
        <a:bodyPr/>
        <a:lstStyle/>
        <a:p>
          <a:endParaRPr lang="en-GB"/>
        </a:p>
      </dgm:t>
    </dgm:pt>
    <dgm:pt modelId="{0E573CD4-30F9-4A55-8180-3EAD41F29E1D}">
      <dgm:prSet custT="1"/>
      <dgm:spPr>
        <a:solidFill>
          <a:schemeClr val="bg1">
            <a:lumMod val="85000"/>
            <a:alpha val="90000"/>
          </a:schemeClr>
        </a:solidFill>
      </dgm:spPr>
      <dgm:t>
        <a:bodyPr/>
        <a:lstStyle/>
        <a:p>
          <a:r>
            <a:rPr lang="en-GB" sz="2400" dirty="0"/>
            <a:t>A palette knife</a:t>
          </a:r>
        </a:p>
      </dgm:t>
    </dgm:pt>
    <dgm:pt modelId="{4786A5F8-E575-4A1C-B6D1-CB5DF4F09357}" type="parTrans" cxnId="{3DA36306-8DFF-4766-80DD-78502398352C}">
      <dgm:prSet/>
      <dgm:spPr/>
      <dgm:t>
        <a:bodyPr/>
        <a:lstStyle/>
        <a:p>
          <a:endParaRPr lang="en-GB"/>
        </a:p>
      </dgm:t>
    </dgm:pt>
    <dgm:pt modelId="{EAC2C971-E0B1-46F6-ADE0-A46F5E8B065F}" type="sibTrans" cxnId="{3DA36306-8DFF-4766-80DD-78502398352C}">
      <dgm:prSet/>
      <dgm:spPr/>
      <dgm:t>
        <a:bodyPr/>
        <a:lstStyle/>
        <a:p>
          <a:endParaRPr lang="en-GB"/>
        </a:p>
      </dgm:t>
    </dgm:pt>
    <dgm:pt modelId="{0B2E43FD-78EA-4117-86AE-381A842E53BD}">
      <dgm:prSet custT="1"/>
      <dgm:spPr>
        <a:solidFill>
          <a:schemeClr val="accent3">
            <a:lumMod val="40000"/>
            <a:lumOff val="60000"/>
            <a:alpha val="90000"/>
          </a:schemeClr>
        </a:solidFill>
      </dgm:spPr>
      <dgm:t>
        <a:bodyPr/>
        <a:lstStyle/>
        <a:p>
          <a:r>
            <a:rPr lang="en-GB" sz="2200" dirty="0"/>
            <a:t>Unlikely place for a woman</a:t>
          </a:r>
        </a:p>
      </dgm:t>
    </dgm:pt>
    <dgm:pt modelId="{AAD125F6-11DC-415D-AC62-D8B5C396230F}" type="parTrans" cxnId="{0277C678-B29C-4E7D-BFC4-2DAA189AF980}">
      <dgm:prSet/>
      <dgm:spPr/>
      <dgm:t>
        <a:bodyPr/>
        <a:lstStyle/>
        <a:p>
          <a:endParaRPr lang="en-GB"/>
        </a:p>
      </dgm:t>
    </dgm:pt>
    <dgm:pt modelId="{90C143D2-9550-4648-B2CC-08556767D1AC}" type="sibTrans" cxnId="{0277C678-B29C-4E7D-BFC4-2DAA189AF980}">
      <dgm:prSet/>
      <dgm:spPr/>
      <dgm:t>
        <a:bodyPr/>
        <a:lstStyle/>
        <a:p>
          <a:endParaRPr lang="en-GB"/>
        </a:p>
      </dgm:t>
    </dgm:pt>
    <dgm:pt modelId="{AF3F9660-83A4-4D11-9F30-26ADCB408788}">
      <dgm:prSet custT="1"/>
      <dgm:spPr>
        <a:solidFill>
          <a:schemeClr val="accent3">
            <a:lumMod val="40000"/>
            <a:lumOff val="60000"/>
            <a:alpha val="90000"/>
          </a:schemeClr>
        </a:solidFill>
      </dgm:spPr>
      <dgm:t>
        <a:bodyPr/>
        <a:lstStyle/>
        <a:p>
          <a:r>
            <a:rPr lang="en-GB" sz="2200" dirty="0"/>
            <a:t>Humiliating ritual</a:t>
          </a:r>
        </a:p>
      </dgm:t>
    </dgm:pt>
    <dgm:pt modelId="{0265CF42-134E-4795-9D1A-9E0E3F370482}" type="parTrans" cxnId="{227B5C3E-03FF-46FE-BF45-22310743AAAC}">
      <dgm:prSet/>
      <dgm:spPr/>
      <dgm:t>
        <a:bodyPr/>
        <a:lstStyle/>
        <a:p>
          <a:endParaRPr lang="en-GB"/>
        </a:p>
      </dgm:t>
    </dgm:pt>
    <dgm:pt modelId="{E5191723-68EA-4D3D-80DA-BC1F169BACE2}" type="sibTrans" cxnId="{227B5C3E-03FF-46FE-BF45-22310743AAAC}">
      <dgm:prSet/>
      <dgm:spPr/>
      <dgm:t>
        <a:bodyPr/>
        <a:lstStyle/>
        <a:p>
          <a:endParaRPr lang="en-GB"/>
        </a:p>
      </dgm:t>
    </dgm:pt>
    <dgm:pt modelId="{68C426B5-4FB9-427A-9A6A-8676EE228D4A}">
      <dgm:prSet custT="1"/>
      <dgm:spPr>
        <a:solidFill>
          <a:schemeClr val="accent3">
            <a:lumMod val="40000"/>
            <a:lumOff val="60000"/>
            <a:alpha val="90000"/>
          </a:schemeClr>
        </a:solidFill>
      </dgm:spPr>
      <dgm:t>
        <a:bodyPr/>
        <a:lstStyle/>
        <a:p>
          <a:r>
            <a:rPr lang="en-GB" sz="2200" dirty="0"/>
            <a:t>Modesty</a:t>
          </a:r>
        </a:p>
      </dgm:t>
    </dgm:pt>
    <dgm:pt modelId="{CE2C6FF3-5D54-4B65-8E62-4E22CF73C135}" type="parTrans" cxnId="{5BB7AF78-A9CC-4172-9A28-6F4F07A0C6DD}">
      <dgm:prSet/>
      <dgm:spPr/>
      <dgm:t>
        <a:bodyPr/>
        <a:lstStyle/>
        <a:p>
          <a:endParaRPr lang="en-GB"/>
        </a:p>
      </dgm:t>
    </dgm:pt>
    <dgm:pt modelId="{17B48AD2-4E6D-4153-9CF1-0C1FC99D8C51}" type="sibTrans" cxnId="{5BB7AF78-A9CC-4172-9A28-6F4F07A0C6DD}">
      <dgm:prSet/>
      <dgm:spPr/>
      <dgm:t>
        <a:bodyPr/>
        <a:lstStyle/>
        <a:p>
          <a:endParaRPr lang="en-GB"/>
        </a:p>
      </dgm:t>
    </dgm:pt>
    <dgm:pt modelId="{21C3215B-DA08-434F-A763-42A3E04FA3D5}">
      <dgm:prSet custT="1"/>
      <dgm:spPr>
        <a:solidFill>
          <a:schemeClr val="accent3">
            <a:lumMod val="40000"/>
            <a:lumOff val="60000"/>
            <a:alpha val="90000"/>
          </a:schemeClr>
        </a:solidFill>
      </dgm:spPr>
      <dgm:t>
        <a:bodyPr/>
        <a:lstStyle/>
        <a:p>
          <a:r>
            <a:rPr lang="en-GB" sz="2200" dirty="0"/>
            <a:t>Hint at a crime</a:t>
          </a:r>
        </a:p>
      </dgm:t>
    </dgm:pt>
    <dgm:pt modelId="{7BC5E74A-B88A-4798-A9FE-747401ACE3F8}" type="parTrans" cxnId="{9DB5208F-6499-4726-8E61-A343EDD2D999}">
      <dgm:prSet/>
      <dgm:spPr/>
      <dgm:t>
        <a:bodyPr/>
        <a:lstStyle/>
        <a:p>
          <a:endParaRPr lang="en-GB"/>
        </a:p>
      </dgm:t>
    </dgm:pt>
    <dgm:pt modelId="{45F5EC67-4F09-4F24-AB78-6E6165B6875F}" type="sibTrans" cxnId="{9DB5208F-6499-4726-8E61-A343EDD2D999}">
      <dgm:prSet/>
      <dgm:spPr/>
      <dgm:t>
        <a:bodyPr/>
        <a:lstStyle/>
        <a:p>
          <a:endParaRPr lang="en-GB"/>
        </a:p>
      </dgm:t>
    </dgm:pt>
    <dgm:pt modelId="{EB266EED-AE09-46BC-994C-A3CD0B5684CF}">
      <dgm:prSet phldrT="[Text]" custT="1"/>
      <dgm:spPr>
        <a:solidFill>
          <a:schemeClr val="accent3">
            <a:lumMod val="40000"/>
            <a:lumOff val="60000"/>
            <a:alpha val="90000"/>
          </a:schemeClr>
        </a:solidFill>
      </dgm:spPr>
      <dgm:t>
        <a:bodyPr/>
        <a:lstStyle/>
        <a:p>
          <a:endParaRPr lang="en-GB" sz="2200" dirty="0"/>
        </a:p>
      </dgm:t>
    </dgm:pt>
    <dgm:pt modelId="{795BD58A-2019-4B9B-A260-27B2C35A7FEE}" type="parTrans" cxnId="{700F8C56-49EA-4DAE-B10D-A6F8FB76294A}">
      <dgm:prSet/>
      <dgm:spPr/>
      <dgm:t>
        <a:bodyPr/>
        <a:lstStyle/>
        <a:p>
          <a:endParaRPr lang="en-US"/>
        </a:p>
      </dgm:t>
    </dgm:pt>
    <dgm:pt modelId="{81778A19-1B84-4A1E-A9DB-D9E3083A64F3}" type="sibTrans" cxnId="{700F8C56-49EA-4DAE-B10D-A6F8FB76294A}">
      <dgm:prSet/>
      <dgm:spPr/>
      <dgm:t>
        <a:bodyPr/>
        <a:lstStyle/>
        <a:p>
          <a:endParaRPr lang="en-US"/>
        </a:p>
      </dgm:t>
    </dgm:pt>
    <dgm:pt modelId="{AE0862A9-6388-426A-9843-C993E2F0B5E6}" type="pres">
      <dgm:prSet presAssocID="{D6880AB8-C33E-4A82-9BA7-E0ED051118DE}" presName="linearFlow" presStyleCnt="0">
        <dgm:presLayoutVars>
          <dgm:dir/>
          <dgm:animLvl val="lvl"/>
          <dgm:resizeHandles val="exact"/>
        </dgm:presLayoutVars>
      </dgm:prSet>
      <dgm:spPr/>
      <dgm:t>
        <a:bodyPr/>
        <a:lstStyle/>
        <a:p>
          <a:endParaRPr lang="en-US"/>
        </a:p>
      </dgm:t>
    </dgm:pt>
    <dgm:pt modelId="{1C1FCD8F-A077-4EAE-BA11-C682479E74E4}" type="pres">
      <dgm:prSet presAssocID="{A0513DA6-A0B2-40C4-B473-3BE389FCA7DC}" presName="composite" presStyleCnt="0"/>
      <dgm:spPr/>
    </dgm:pt>
    <dgm:pt modelId="{D7745354-DC36-4C74-8299-912B86181BC8}" type="pres">
      <dgm:prSet presAssocID="{A0513DA6-A0B2-40C4-B473-3BE389FCA7DC}" presName="parTx" presStyleLbl="node1" presStyleIdx="0" presStyleCnt="3">
        <dgm:presLayoutVars>
          <dgm:chMax val="0"/>
          <dgm:chPref val="0"/>
          <dgm:bulletEnabled val="1"/>
        </dgm:presLayoutVars>
      </dgm:prSet>
      <dgm:spPr/>
      <dgm:t>
        <a:bodyPr/>
        <a:lstStyle/>
        <a:p>
          <a:endParaRPr lang="en-US"/>
        </a:p>
      </dgm:t>
    </dgm:pt>
    <dgm:pt modelId="{DB38E7DA-A50A-41E7-B695-9CB449DB7598}" type="pres">
      <dgm:prSet presAssocID="{A0513DA6-A0B2-40C4-B473-3BE389FCA7DC}" presName="parSh" presStyleLbl="node1" presStyleIdx="0" presStyleCnt="3" custLinFactNeighborY="-2298"/>
      <dgm:spPr/>
      <dgm:t>
        <a:bodyPr/>
        <a:lstStyle/>
        <a:p>
          <a:endParaRPr lang="en-US"/>
        </a:p>
      </dgm:t>
    </dgm:pt>
    <dgm:pt modelId="{D816B60B-4929-4739-B6B6-9A60FF5B29A5}" type="pres">
      <dgm:prSet presAssocID="{A0513DA6-A0B2-40C4-B473-3BE389FCA7DC}" presName="desTx" presStyleLbl="fgAcc1" presStyleIdx="0" presStyleCnt="3" custScaleX="135023">
        <dgm:presLayoutVars>
          <dgm:bulletEnabled val="1"/>
        </dgm:presLayoutVars>
      </dgm:prSet>
      <dgm:spPr/>
      <dgm:t>
        <a:bodyPr/>
        <a:lstStyle/>
        <a:p>
          <a:endParaRPr lang="en-US"/>
        </a:p>
      </dgm:t>
    </dgm:pt>
    <dgm:pt modelId="{EF659FA4-F930-46C7-A061-41AD58FCE201}" type="pres">
      <dgm:prSet presAssocID="{232F7C0F-5C4A-483A-821A-597783DB653F}" presName="sibTrans" presStyleLbl="sibTrans2D1" presStyleIdx="0" presStyleCnt="2"/>
      <dgm:spPr/>
      <dgm:t>
        <a:bodyPr/>
        <a:lstStyle/>
        <a:p>
          <a:endParaRPr lang="en-US"/>
        </a:p>
      </dgm:t>
    </dgm:pt>
    <dgm:pt modelId="{5A290042-1BB3-4AB3-91DC-9C0949A4D7DD}" type="pres">
      <dgm:prSet presAssocID="{232F7C0F-5C4A-483A-821A-597783DB653F}" presName="connTx" presStyleLbl="sibTrans2D1" presStyleIdx="0" presStyleCnt="2"/>
      <dgm:spPr/>
      <dgm:t>
        <a:bodyPr/>
        <a:lstStyle/>
        <a:p>
          <a:endParaRPr lang="en-US"/>
        </a:p>
      </dgm:t>
    </dgm:pt>
    <dgm:pt modelId="{5BC9207A-2DC0-4F0F-ADA6-56B863D45643}" type="pres">
      <dgm:prSet presAssocID="{D82EC5E8-79DE-4A91-AF66-77F424EEE922}" presName="composite" presStyleCnt="0"/>
      <dgm:spPr/>
    </dgm:pt>
    <dgm:pt modelId="{CE11D445-6DBD-4C44-8F66-C2BEA71EA0D3}" type="pres">
      <dgm:prSet presAssocID="{D82EC5E8-79DE-4A91-AF66-77F424EEE922}" presName="parTx" presStyleLbl="node1" presStyleIdx="0" presStyleCnt="3">
        <dgm:presLayoutVars>
          <dgm:chMax val="0"/>
          <dgm:chPref val="0"/>
          <dgm:bulletEnabled val="1"/>
        </dgm:presLayoutVars>
      </dgm:prSet>
      <dgm:spPr/>
      <dgm:t>
        <a:bodyPr/>
        <a:lstStyle/>
        <a:p>
          <a:endParaRPr lang="en-US"/>
        </a:p>
      </dgm:t>
    </dgm:pt>
    <dgm:pt modelId="{17A399B1-9B5D-4083-B619-0C594041DB9E}" type="pres">
      <dgm:prSet presAssocID="{D82EC5E8-79DE-4A91-AF66-77F424EEE922}" presName="parSh" presStyleLbl="node1" presStyleIdx="1" presStyleCnt="3" custLinFactNeighborY="-2298"/>
      <dgm:spPr/>
      <dgm:t>
        <a:bodyPr/>
        <a:lstStyle/>
        <a:p>
          <a:endParaRPr lang="en-US"/>
        </a:p>
      </dgm:t>
    </dgm:pt>
    <dgm:pt modelId="{3DC07B96-ADE9-4A14-AC4A-AB4E40EF6388}" type="pres">
      <dgm:prSet presAssocID="{D82EC5E8-79DE-4A91-AF66-77F424EEE922}" presName="desTx" presStyleLbl="fgAcc1" presStyleIdx="1" presStyleCnt="3" custScaleX="120110">
        <dgm:presLayoutVars>
          <dgm:bulletEnabled val="1"/>
        </dgm:presLayoutVars>
      </dgm:prSet>
      <dgm:spPr/>
      <dgm:t>
        <a:bodyPr/>
        <a:lstStyle/>
        <a:p>
          <a:endParaRPr lang="en-US"/>
        </a:p>
      </dgm:t>
    </dgm:pt>
    <dgm:pt modelId="{D07E6C44-D6E5-4E6C-BC3A-EE36305A4514}" type="pres">
      <dgm:prSet presAssocID="{E6240CEA-DBC0-4A0A-A228-836218747B20}" presName="sibTrans" presStyleLbl="sibTrans2D1" presStyleIdx="1" presStyleCnt="2"/>
      <dgm:spPr/>
      <dgm:t>
        <a:bodyPr/>
        <a:lstStyle/>
        <a:p>
          <a:endParaRPr lang="en-US"/>
        </a:p>
      </dgm:t>
    </dgm:pt>
    <dgm:pt modelId="{17CDCDF0-9A9D-4B20-AD01-C419D2FBDFFB}" type="pres">
      <dgm:prSet presAssocID="{E6240CEA-DBC0-4A0A-A228-836218747B20}" presName="connTx" presStyleLbl="sibTrans2D1" presStyleIdx="1" presStyleCnt="2"/>
      <dgm:spPr/>
      <dgm:t>
        <a:bodyPr/>
        <a:lstStyle/>
        <a:p>
          <a:endParaRPr lang="en-US"/>
        </a:p>
      </dgm:t>
    </dgm:pt>
    <dgm:pt modelId="{4D80F754-8CC1-4854-87BF-67973831CB0C}" type="pres">
      <dgm:prSet presAssocID="{B8337FCE-7810-41DC-93BC-DD300A62EC4F}" presName="composite" presStyleCnt="0"/>
      <dgm:spPr/>
    </dgm:pt>
    <dgm:pt modelId="{EB30DD52-01E6-44DD-9D9F-0DB20055263E}" type="pres">
      <dgm:prSet presAssocID="{B8337FCE-7810-41DC-93BC-DD300A62EC4F}" presName="parTx" presStyleLbl="node1" presStyleIdx="1" presStyleCnt="3">
        <dgm:presLayoutVars>
          <dgm:chMax val="0"/>
          <dgm:chPref val="0"/>
          <dgm:bulletEnabled val="1"/>
        </dgm:presLayoutVars>
      </dgm:prSet>
      <dgm:spPr/>
      <dgm:t>
        <a:bodyPr/>
        <a:lstStyle/>
        <a:p>
          <a:endParaRPr lang="en-US"/>
        </a:p>
      </dgm:t>
    </dgm:pt>
    <dgm:pt modelId="{D75DCDF1-1FB2-4B4C-A132-7350F98EFD18}" type="pres">
      <dgm:prSet presAssocID="{B8337FCE-7810-41DC-93BC-DD300A62EC4F}" presName="parSh" presStyleLbl="node1" presStyleIdx="2" presStyleCnt="3" custLinFactNeighborX="-2332" custLinFactNeighborY="-1893"/>
      <dgm:spPr/>
      <dgm:t>
        <a:bodyPr/>
        <a:lstStyle/>
        <a:p>
          <a:endParaRPr lang="en-US"/>
        </a:p>
      </dgm:t>
    </dgm:pt>
    <dgm:pt modelId="{B3CB4CF8-38A7-4447-ABD2-E8F052E61D93}" type="pres">
      <dgm:prSet presAssocID="{B8337FCE-7810-41DC-93BC-DD300A62EC4F}" presName="desTx" presStyleLbl="fgAcc1" presStyleIdx="2" presStyleCnt="3" custScaleX="118897" custScaleY="100562" custLinFactNeighborX="-981" custLinFactNeighborY="413">
        <dgm:presLayoutVars>
          <dgm:bulletEnabled val="1"/>
        </dgm:presLayoutVars>
      </dgm:prSet>
      <dgm:spPr/>
      <dgm:t>
        <a:bodyPr/>
        <a:lstStyle/>
        <a:p>
          <a:endParaRPr lang="en-US"/>
        </a:p>
      </dgm:t>
    </dgm:pt>
  </dgm:ptLst>
  <dgm:cxnLst>
    <dgm:cxn modelId="{2ACA7D67-4685-40F1-8BB0-B24DE01003C6}" srcId="{A0513DA6-A0B2-40C4-B473-3BE389FCA7DC}" destId="{467F4E9A-CF42-4F50-BCAB-256A1198E150}" srcOrd="1" destOrd="0" parTransId="{1300AF51-C046-4817-89C6-58CB2BAD8754}" sibTransId="{36BEE666-0A29-40AD-A2F2-2ECAD84240E9}"/>
    <dgm:cxn modelId="{8B25015D-A5CC-48EF-8BA7-B9FD1ED0E108}" srcId="{D6880AB8-C33E-4A82-9BA7-E0ED051118DE}" destId="{B8337FCE-7810-41DC-93BC-DD300A62EC4F}" srcOrd="2" destOrd="0" parTransId="{F8DD3EDB-AC7E-4F1C-8428-D7553368E9E4}" sibTransId="{86615885-802C-4226-B0F4-79D3FA996D9C}"/>
    <dgm:cxn modelId="{B34D2862-8525-4742-A23F-30452A06D314}" type="presOf" srcId="{AF3F9660-83A4-4D11-9F30-26ADCB408788}" destId="{3DC07B96-ADE9-4A14-AC4A-AB4E40EF6388}" srcOrd="0" destOrd="3" presId="urn:microsoft.com/office/officeart/2005/8/layout/process3"/>
    <dgm:cxn modelId="{DB855FD9-6A49-41C2-B64B-A44E5471A019}" type="presOf" srcId="{0B2E43FD-78EA-4117-86AE-381A842E53BD}" destId="{3DC07B96-ADE9-4A14-AC4A-AB4E40EF6388}" srcOrd="0" destOrd="2" presId="urn:microsoft.com/office/officeart/2005/8/layout/process3"/>
    <dgm:cxn modelId="{700F8C56-49EA-4DAE-B10D-A6F8FB76294A}" srcId="{D82EC5E8-79DE-4A91-AF66-77F424EEE922}" destId="{EB266EED-AE09-46BC-994C-A3CD0B5684CF}" srcOrd="0" destOrd="0" parTransId="{795BD58A-2019-4B9B-A260-27B2C35A7FEE}" sibTransId="{81778A19-1B84-4A1E-A9DB-D9E3083A64F3}"/>
    <dgm:cxn modelId="{66FBB380-B94B-4360-B306-E0457D2B6177}" type="presOf" srcId="{D82EC5E8-79DE-4A91-AF66-77F424EEE922}" destId="{CE11D445-6DBD-4C44-8F66-C2BEA71EA0D3}" srcOrd="0" destOrd="0" presId="urn:microsoft.com/office/officeart/2005/8/layout/process3"/>
    <dgm:cxn modelId="{2B2636C1-D54E-461A-BCE1-80FF52225CF7}" srcId="{A0513DA6-A0B2-40C4-B473-3BE389FCA7DC}" destId="{7D2F4D4A-9A10-49C1-A5F1-701838DE3561}" srcOrd="0" destOrd="0" parTransId="{3B5FFEF1-7F9C-4571-86ED-E2C8A760BBB3}" sibTransId="{5DEFC134-C9F4-4DDC-8B01-4CCAF7ADA0AC}"/>
    <dgm:cxn modelId="{BDED3691-AAC8-4C3A-8BF6-9886D402B36E}" type="presOf" srcId="{232F7C0F-5C4A-483A-821A-597783DB653F}" destId="{5A290042-1BB3-4AB3-91DC-9C0949A4D7DD}" srcOrd="1" destOrd="0" presId="urn:microsoft.com/office/officeart/2005/8/layout/process3"/>
    <dgm:cxn modelId="{E85A16FB-7E61-4F41-B027-D1DAB2CCDD09}" srcId="{D82EC5E8-79DE-4A91-AF66-77F424EEE922}" destId="{67A8B403-283A-4280-86FA-8C143CF37A41}" srcOrd="1" destOrd="0" parTransId="{20DBEC1F-53F1-4A1B-828C-41A97E16C99D}" sibTransId="{57119C0A-F0C9-44EF-A757-52F10F3CFA19}"/>
    <dgm:cxn modelId="{B41B78EF-321B-4621-AB3E-72C34EBF8C72}" type="presOf" srcId="{B8337FCE-7810-41DC-93BC-DD300A62EC4F}" destId="{D75DCDF1-1FB2-4B4C-A132-7350F98EFD18}" srcOrd="1" destOrd="0" presId="urn:microsoft.com/office/officeart/2005/8/layout/process3"/>
    <dgm:cxn modelId="{2CF37A98-12DD-4F86-A09F-8DC285E1700D}" srcId="{D6880AB8-C33E-4A82-9BA7-E0ED051118DE}" destId="{A0513DA6-A0B2-40C4-B473-3BE389FCA7DC}" srcOrd="0" destOrd="0" parTransId="{A34EB71A-304A-4BD0-B233-4B4C330DA539}" sibTransId="{232F7C0F-5C4A-483A-821A-597783DB653F}"/>
    <dgm:cxn modelId="{6D2A0B7E-A0A4-4E57-8D95-ADBBDBC9A6C6}" type="presOf" srcId="{EB266EED-AE09-46BC-994C-A3CD0B5684CF}" destId="{3DC07B96-ADE9-4A14-AC4A-AB4E40EF6388}" srcOrd="0" destOrd="0" presId="urn:microsoft.com/office/officeart/2005/8/layout/process3"/>
    <dgm:cxn modelId="{0277C678-B29C-4E7D-BFC4-2DAA189AF980}" srcId="{D82EC5E8-79DE-4A91-AF66-77F424EEE922}" destId="{0B2E43FD-78EA-4117-86AE-381A842E53BD}" srcOrd="2" destOrd="0" parTransId="{AAD125F6-11DC-415D-AC62-D8B5C396230F}" sibTransId="{90C143D2-9550-4648-B2CC-08556767D1AC}"/>
    <dgm:cxn modelId="{CB17ADBF-0C24-4177-AD97-25BA920CBAE6}" type="presOf" srcId="{68C426B5-4FB9-427A-9A6A-8676EE228D4A}" destId="{3DC07B96-ADE9-4A14-AC4A-AB4E40EF6388}" srcOrd="0" destOrd="4" presId="urn:microsoft.com/office/officeart/2005/8/layout/process3"/>
    <dgm:cxn modelId="{57B6CBFF-00B3-4999-805D-03FE3E2E414B}" type="presOf" srcId="{D6880AB8-C33E-4A82-9BA7-E0ED051118DE}" destId="{AE0862A9-6388-426A-9843-C993E2F0B5E6}" srcOrd="0" destOrd="0" presId="urn:microsoft.com/office/officeart/2005/8/layout/process3"/>
    <dgm:cxn modelId="{9DB5208F-6499-4726-8E61-A343EDD2D999}" srcId="{D82EC5E8-79DE-4A91-AF66-77F424EEE922}" destId="{21C3215B-DA08-434F-A763-42A3E04FA3D5}" srcOrd="5" destOrd="0" parTransId="{7BC5E74A-B88A-4798-A9FE-747401ACE3F8}" sibTransId="{45F5EC67-4F09-4F24-AB78-6E6165B6875F}"/>
    <dgm:cxn modelId="{904A9297-78DF-44C0-A8BE-CC4DA0E3B6C8}" type="presOf" srcId="{0E573CD4-30F9-4A55-8180-3EAD41F29E1D}" destId="{D816B60B-4929-4739-B6B6-9A60FF5B29A5}" srcOrd="0" destOrd="4" presId="urn:microsoft.com/office/officeart/2005/8/layout/process3"/>
    <dgm:cxn modelId="{766F7256-2F4A-4366-8D88-12852CF13BB4}" srcId="{A0513DA6-A0B2-40C4-B473-3BE389FCA7DC}" destId="{F53BB60D-4DA9-468A-8BF5-A7FF6C321E60}" srcOrd="3" destOrd="0" parTransId="{9EC1DBF8-9F2C-4218-815B-4C68C82E62ED}" sibTransId="{CD9693B0-8C47-40E4-9A51-AFF71212AF56}"/>
    <dgm:cxn modelId="{A3CAF983-F42E-4572-80A2-73F1AEDE6D8D}" type="presOf" srcId="{467F4E9A-CF42-4F50-BCAB-256A1198E150}" destId="{D816B60B-4929-4739-B6B6-9A60FF5B29A5}" srcOrd="0" destOrd="1" presId="urn:microsoft.com/office/officeart/2005/8/layout/process3"/>
    <dgm:cxn modelId="{F6FB7001-6E4F-44DB-8D04-603B04D13117}" type="presOf" srcId="{E6240CEA-DBC0-4A0A-A228-836218747B20}" destId="{D07E6C44-D6E5-4E6C-BC3A-EE36305A4514}" srcOrd="0" destOrd="0" presId="urn:microsoft.com/office/officeart/2005/8/layout/process3"/>
    <dgm:cxn modelId="{60A0B721-9CD2-4D98-9D4E-E4E6DA379C4E}" type="presOf" srcId="{EBD2895B-7617-4749-B96E-7A91FBFCF21B}" destId="{B3CB4CF8-38A7-4447-ABD2-E8F052E61D93}" srcOrd="0" destOrd="0" presId="urn:microsoft.com/office/officeart/2005/8/layout/process3"/>
    <dgm:cxn modelId="{290BEC2B-64B3-4CAC-A532-278D6C39DEB2}" type="presOf" srcId="{3D6B5618-DD74-459E-8463-93ACF8D591D8}" destId="{D816B60B-4929-4739-B6B6-9A60FF5B29A5}" srcOrd="0" destOrd="2" presId="urn:microsoft.com/office/officeart/2005/8/layout/process3"/>
    <dgm:cxn modelId="{ADF2FA27-9AF4-47D0-9B09-DC6D8653196D}" type="presOf" srcId="{A0513DA6-A0B2-40C4-B473-3BE389FCA7DC}" destId="{D7745354-DC36-4C74-8299-912B86181BC8}" srcOrd="0" destOrd="0" presId="urn:microsoft.com/office/officeart/2005/8/layout/process3"/>
    <dgm:cxn modelId="{227B5C3E-03FF-46FE-BF45-22310743AAAC}" srcId="{D82EC5E8-79DE-4A91-AF66-77F424EEE922}" destId="{AF3F9660-83A4-4D11-9F30-26ADCB408788}" srcOrd="3" destOrd="0" parTransId="{0265CF42-134E-4795-9D1A-9E0E3F370482}" sibTransId="{E5191723-68EA-4D3D-80DA-BC1F169BACE2}"/>
    <dgm:cxn modelId="{B3B8B0D5-1540-4AC5-8FE3-8EC5841934DD}" srcId="{D6880AB8-C33E-4A82-9BA7-E0ED051118DE}" destId="{D82EC5E8-79DE-4A91-AF66-77F424EEE922}" srcOrd="1" destOrd="0" parTransId="{0467AB3B-3216-4AD2-855D-7A0A3C444723}" sibTransId="{E6240CEA-DBC0-4A0A-A228-836218747B20}"/>
    <dgm:cxn modelId="{2C904464-D661-459A-B053-E191919BD4BB}" type="presOf" srcId="{21C3215B-DA08-434F-A763-42A3E04FA3D5}" destId="{3DC07B96-ADE9-4A14-AC4A-AB4E40EF6388}" srcOrd="0" destOrd="5" presId="urn:microsoft.com/office/officeart/2005/8/layout/process3"/>
    <dgm:cxn modelId="{F6D668C3-43DA-44B2-9535-9B12C46C2F91}" type="presOf" srcId="{E6240CEA-DBC0-4A0A-A228-836218747B20}" destId="{17CDCDF0-9A9D-4B20-AD01-C419D2FBDFFB}" srcOrd="1" destOrd="0" presId="urn:microsoft.com/office/officeart/2005/8/layout/process3"/>
    <dgm:cxn modelId="{5BB7AF78-A9CC-4172-9A28-6F4F07A0C6DD}" srcId="{D82EC5E8-79DE-4A91-AF66-77F424EEE922}" destId="{68C426B5-4FB9-427A-9A6A-8676EE228D4A}" srcOrd="4" destOrd="0" parTransId="{CE2C6FF3-5D54-4B65-8E62-4E22CF73C135}" sibTransId="{17B48AD2-4E6D-4153-9CF1-0C1FC99D8C51}"/>
    <dgm:cxn modelId="{3DA36306-8DFF-4766-80DD-78502398352C}" srcId="{A0513DA6-A0B2-40C4-B473-3BE389FCA7DC}" destId="{0E573CD4-30F9-4A55-8180-3EAD41F29E1D}" srcOrd="4" destOrd="0" parTransId="{4786A5F8-E575-4A1C-B6D1-CB5DF4F09357}" sibTransId="{EAC2C971-E0B1-46F6-ADE0-A46F5E8B065F}"/>
    <dgm:cxn modelId="{24792086-CB83-4E4C-A7CE-0574FFD0BDCD}" srcId="{B8337FCE-7810-41DC-93BC-DD300A62EC4F}" destId="{EBD2895B-7617-4749-B96E-7A91FBFCF21B}" srcOrd="0" destOrd="0" parTransId="{ECCEA4E6-B30F-40BD-AC03-190D4D148D88}" sibTransId="{7FC7074D-B00D-478B-8B86-8EB4B2723593}"/>
    <dgm:cxn modelId="{A0CA460F-4F9A-4364-BDF0-989A29673585}" type="presOf" srcId="{B8337FCE-7810-41DC-93BC-DD300A62EC4F}" destId="{EB30DD52-01E6-44DD-9D9F-0DB20055263E}" srcOrd="0" destOrd="0" presId="urn:microsoft.com/office/officeart/2005/8/layout/process3"/>
    <dgm:cxn modelId="{8E8E2FF2-F54C-49D4-B4C9-3D7062CB8EF4}" type="presOf" srcId="{F53BB60D-4DA9-468A-8BF5-A7FF6C321E60}" destId="{D816B60B-4929-4739-B6B6-9A60FF5B29A5}" srcOrd="0" destOrd="3" presId="urn:microsoft.com/office/officeart/2005/8/layout/process3"/>
    <dgm:cxn modelId="{35D1E592-3848-4D32-807F-9BCA169F413F}" type="presOf" srcId="{D82EC5E8-79DE-4A91-AF66-77F424EEE922}" destId="{17A399B1-9B5D-4083-B619-0C594041DB9E}" srcOrd="1" destOrd="0" presId="urn:microsoft.com/office/officeart/2005/8/layout/process3"/>
    <dgm:cxn modelId="{2AAC121E-292C-46CD-8925-014C307624CA}" srcId="{A0513DA6-A0B2-40C4-B473-3BE389FCA7DC}" destId="{3D6B5618-DD74-459E-8463-93ACF8D591D8}" srcOrd="2" destOrd="0" parTransId="{C9F7EB2A-A5AF-42AB-BD4E-6DD7AD632428}" sibTransId="{06678ACE-833C-40CF-9617-8305273301F4}"/>
    <dgm:cxn modelId="{CC4C1C4E-5246-43FC-A5B0-F5D1F7D489B8}" type="presOf" srcId="{A0513DA6-A0B2-40C4-B473-3BE389FCA7DC}" destId="{DB38E7DA-A50A-41E7-B695-9CB449DB7598}" srcOrd="1" destOrd="0" presId="urn:microsoft.com/office/officeart/2005/8/layout/process3"/>
    <dgm:cxn modelId="{A2A90068-E8BD-4CA8-9AFA-859EF7E1EBCA}" type="presOf" srcId="{67A8B403-283A-4280-86FA-8C143CF37A41}" destId="{3DC07B96-ADE9-4A14-AC4A-AB4E40EF6388}" srcOrd="0" destOrd="1" presId="urn:microsoft.com/office/officeart/2005/8/layout/process3"/>
    <dgm:cxn modelId="{F1292235-8BC0-4DA6-B791-618C45C53C77}" type="presOf" srcId="{232F7C0F-5C4A-483A-821A-597783DB653F}" destId="{EF659FA4-F930-46C7-A061-41AD58FCE201}" srcOrd="0" destOrd="0" presId="urn:microsoft.com/office/officeart/2005/8/layout/process3"/>
    <dgm:cxn modelId="{715DC0AE-3AB0-465B-93B8-E12293AF530A}" type="presOf" srcId="{7D2F4D4A-9A10-49C1-A5F1-701838DE3561}" destId="{D816B60B-4929-4739-B6B6-9A60FF5B29A5}" srcOrd="0" destOrd="0" presId="urn:microsoft.com/office/officeart/2005/8/layout/process3"/>
    <dgm:cxn modelId="{64A5AC9D-7968-4FA1-821F-4CAB7EEFB6A5}" type="presParOf" srcId="{AE0862A9-6388-426A-9843-C993E2F0B5E6}" destId="{1C1FCD8F-A077-4EAE-BA11-C682479E74E4}" srcOrd="0" destOrd="0" presId="urn:microsoft.com/office/officeart/2005/8/layout/process3"/>
    <dgm:cxn modelId="{C3F9BC2D-7DE5-4CCE-AF90-1619CA70633D}" type="presParOf" srcId="{1C1FCD8F-A077-4EAE-BA11-C682479E74E4}" destId="{D7745354-DC36-4C74-8299-912B86181BC8}" srcOrd="0" destOrd="0" presId="urn:microsoft.com/office/officeart/2005/8/layout/process3"/>
    <dgm:cxn modelId="{75973535-59E4-4654-9C89-1F6AE502A489}" type="presParOf" srcId="{1C1FCD8F-A077-4EAE-BA11-C682479E74E4}" destId="{DB38E7DA-A50A-41E7-B695-9CB449DB7598}" srcOrd="1" destOrd="0" presId="urn:microsoft.com/office/officeart/2005/8/layout/process3"/>
    <dgm:cxn modelId="{74B71E0B-40F3-445A-BDD5-D530B73D175A}" type="presParOf" srcId="{1C1FCD8F-A077-4EAE-BA11-C682479E74E4}" destId="{D816B60B-4929-4739-B6B6-9A60FF5B29A5}" srcOrd="2" destOrd="0" presId="urn:microsoft.com/office/officeart/2005/8/layout/process3"/>
    <dgm:cxn modelId="{D9A130AE-9297-4932-B903-D43F01F770D6}" type="presParOf" srcId="{AE0862A9-6388-426A-9843-C993E2F0B5E6}" destId="{EF659FA4-F930-46C7-A061-41AD58FCE201}" srcOrd="1" destOrd="0" presId="urn:microsoft.com/office/officeart/2005/8/layout/process3"/>
    <dgm:cxn modelId="{67BCB2FE-1DEF-4984-9B83-58161AB89C34}" type="presParOf" srcId="{EF659FA4-F930-46C7-A061-41AD58FCE201}" destId="{5A290042-1BB3-4AB3-91DC-9C0949A4D7DD}" srcOrd="0" destOrd="0" presId="urn:microsoft.com/office/officeart/2005/8/layout/process3"/>
    <dgm:cxn modelId="{085BBC3A-0854-4C7A-8408-4FC814940481}" type="presParOf" srcId="{AE0862A9-6388-426A-9843-C993E2F0B5E6}" destId="{5BC9207A-2DC0-4F0F-ADA6-56B863D45643}" srcOrd="2" destOrd="0" presId="urn:microsoft.com/office/officeart/2005/8/layout/process3"/>
    <dgm:cxn modelId="{5490C547-FBE4-4576-86AF-1BC80F7D0FE5}" type="presParOf" srcId="{5BC9207A-2DC0-4F0F-ADA6-56B863D45643}" destId="{CE11D445-6DBD-4C44-8F66-C2BEA71EA0D3}" srcOrd="0" destOrd="0" presId="urn:microsoft.com/office/officeart/2005/8/layout/process3"/>
    <dgm:cxn modelId="{BF49C21A-0378-4F05-8913-5B125CC24816}" type="presParOf" srcId="{5BC9207A-2DC0-4F0F-ADA6-56B863D45643}" destId="{17A399B1-9B5D-4083-B619-0C594041DB9E}" srcOrd="1" destOrd="0" presId="urn:microsoft.com/office/officeart/2005/8/layout/process3"/>
    <dgm:cxn modelId="{7D7DBDF2-9E24-4088-91F1-F34F8E4AE366}" type="presParOf" srcId="{5BC9207A-2DC0-4F0F-ADA6-56B863D45643}" destId="{3DC07B96-ADE9-4A14-AC4A-AB4E40EF6388}" srcOrd="2" destOrd="0" presId="urn:microsoft.com/office/officeart/2005/8/layout/process3"/>
    <dgm:cxn modelId="{CD5E25C1-AF1A-40B5-AC22-2CC90140A408}" type="presParOf" srcId="{AE0862A9-6388-426A-9843-C993E2F0B5E6}" destId="{D07E6C44-D6E5-4E6C-BC3A-EE36305A4514}" srcOrd="3" destOrd="0" presId="urn:microsoft.com/office/officeart/2005/8/layout/process3"/>
    <dgm:cxn modelId="{AE682BBF-F09A-4BF0-AD04-71C0145EAAAF}" type="presParOf" srcId="{D07E6C44-D6E5-4E6C-BC3A-EE36305A4514}" destId="{17CDCDF0-9A9D-4B20-AD01-C419D2FBDFFB}" srcOrd="0" destOrd="0" presId="urn:microsoft.com/office/officeart/2005/8/layout/process3"/>
    <dgm:cxn modelId="{307C54AA-0971-427A-9050-24B6AD4DC02D}" type="presParOf" srcId="{AE0862A9-6388-426A-9843-C993E2F0B5E6}" destId="{4D80F754-8CC1-4854-87BF-67973831CB0C}" srcOrd="4" destOrd="0" presId="urn:microsoft.com/office/officeart/2005/8/layout/process3"/>
    <dgm:cxn modelId="{5EAFB09E-30EA-48B4-8068-207F005775FD}" type="presParOf" srcId="{4D80F754-8CC1-4854-87BF-67973831CB0C}" destId="{EB30DD52-01E6-44DD-9D9F-0DB20055263E}" srcOrd="0" destOrd="0" presId="urn:microsoft.com/office/officeart/2005/8/layout/process3"/>
    <dgm:cxn modelId="{1D4080D5-D44E-457E-A467-E3B5B187BD51}" type="presParOf" srcId="{4D80F754-8CC1-4854-87BF-67973831CB0C}" destId="{D75DCDF1-1FB2-4B4C-A132-7350F98EFD18}" srcOrd="1" destOrd="0" presId="urn:microsoft.com/office/officeart/2005/8/layout/process3"/>
    <dgm:cxn modelId="{BE0647B8-40B2-4C4F-ABA9-E7CE881AA864}" type="presParOf" srcId="{4D80F754-8CC1-4854-87BF-67973831CB0C}" destId="{B3CB4CF8-38A7-4447-ABD2-E8F052E61D93}"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8E7DA-A50A-41E7-B695-9CB449DB7598}">
      <dsp:nvSpPr>
        <dsp:cNvPr id="0" name=""/>
        <dsp:cNvSpPr/>
      </dsp:nvSpPr>
      <dsp:spPr>
        <a:xfrm>
          <a:off x="2510" y="0"/>
          <a:ext cx="3766467" cy="907621"/>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GB" sz="2400" kern="1200" dirty="0">
              <a:solidFill>
                <a:schemeClr val="bg1"/>
              </a:solidFill>
            </a:rPr>
            <a:t>Description</a:t>
          </a:r>
          <a:endParaRPr lang="en-GB" sz="1600" kern="1200" dirty="0">
            <a:solidFill>
              <a:schemeClr val="bg1"/>
            </a:solidFill>
          </a:endParaRPr>
        </a:p>
      </dsp:txBody>
      <dsp:txXfrm>
        <a:off x="2510" y="0"/>
        <a:ext cx="3766467" cy="605080"/>
      </dsp:txXfrm>
    </dsp:sp>
    <dsp:sp modelId="{D816B60B-4929-4739-B6B6-9A60FF5B29A5}">
      <dsp:nvSpPr>
        <dsp:cNvPr id="0" name=""/>
        <dsp:cNvSpPr/>
      </dsp:nvSpPr>
      <dsp:spPr>
        <a:xfrm>
          <a:off x="410002" y="611952"/>
          <a:ext cx="4494375" cy="4104000"/>
        </a:xfrm>
        <a:prstGeom prst="roundRect">
          <a:avLst>
            <a:gd name="adj" fmla="val 10000"/>
          </a:avLst>
        </a:prstGeom>
        <a:solidFill>
          <a:schemeClr val="bg1">
            <a:lumMod val="8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27584" rIns="227584" bIns="227584" numCol="1" spcCol="1270" anchor="t" anchorCtr="0">
          <a:noAutofit/>
        </a:bodyPr>
        <a:lstStyle/>
        <a:p>
          <a:pPr marL="285750" lvl="1" indent="-285750" algn="l" defTabSz="1422400">
            <a:lnSpc>
              <a:spcPct val="90000"/>
            </a:lnSpc>
            <a:spcBef>
              <a:spcPct val="0"/>
            </a:spcBef>
            <a:spcAft>
              <a:spcPct val="15000"/>
            </a:spcAft>
            <a:buChar char="••"/>
          </a:pPr>
          <a:r>
            <a:rPr lang="en-GB" sz="3200" kern="1200" dirty="0"/>
            <a:t>A woman and two men</a:t>
          </a:r>
        </a:p>
        <a:p>
          <a:pPr marL="285750" lvl="1" indent="-285750" algn="l" defTabSz="1422400">
            <a:lnSpc>
              <a:spcPct val="90000"/>
            </a:lnSpc>
            <a:spcBef>
              <a:spcPct val="0"/>
            </a:spcBef>
            <a:spcAft>
              <a:spcPct val="15000"/>
            </a:spcAft>
            <a:buChar char="••"/>
          </a:pPr>
          <a:r>
            <a:rPr lang="en-GB" sz="3200" kern="1200" dirty="0"/>
            <a:t>Sitting in a </a:t>
          </a:r>
          <a:r>
            <a:rPr lang="en-GB" sz="3200" kern="1200" dirty="0" smtClean="0"/>
            <a:t>dark room</a:t>
          </a:r>
          <a:endParaRPr lang="en-GB" sz="3200" kern="1200" dirty="0"/>
        </a:p>
        <a:p>
          <a:pPr marL="285750" lvl="1" indent="-285750" algn="l" defTabSz="1422400">
            <a:lnSpc>
              <a:spcPct val="90000"/>
            </a:lnSpc>
            <a:spcBef>
              <a:spcPct val="0"/>
            </a:spcBef>
            <a:spcAft>
              <a:spcPct val="15000"/>
            </a:spcAft>
            <a:buChar char="••"/>
          </a:pPr>
          <a:r>
            <a:rPr lang="en-GB" sz="3200" kern="1200" dirty="0"/>
            <a:t>Having hair cut</a:t>
          </a:r>
        </a:p>
        <a:p>
          <a:pPr marL="285750" lvl="1" indent="-285750" algn="l" defTabSz="1422400">
            <a:lnSpc>
              <a:spcPct val="90000"/>
            </a:lnSpc>
            <a:spcBef>
              <a:spcPct val="0"/>
            </a:spcBef>
            <a:spcAft>
              <a:spcPct val="15000"/>
            </a:spcAft>
            <a:buChar char="••"/>
          </a:pPr>
          <a:r>
            <a:rPr lang="en-GB" sz="3200" kern="1200" dirty="0"/>
            <a:t>Hands interlaced</a:t>
          </a:r>
        </a:p>
        <a:p>
          <a:pPr marL="285750" lvl="1" indent="-285750" algn="l" defTabSz="1422400">
            <a:lnSpc>
              <a:spcPct val="90000"/>
            </a:lnSpc>
            <a:spcBef>
              <a:spcPct val="0"/>
            </a:spcBef>
            <a:spcAft>
              <a:spcPct val="15000"/>
            </a:spcAft>
            <a:buChar char="••"/>
          </a:pPr>
          <a:r>
            <a:rPr lang="en-GB" sz="3200" kern="1200" dirty="0"/>
            <a:t>A palette knife</a:t>
          </a:r>
        </a:p>
      </dsp:txBody>
      <dsp:txXfrm>
        <a:off x="530204" y="732154"/>
        <a:ext cx="4253971" cy="3863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8E7DA-A50A-41E7-B695-9CB449DB7598}">
      <dsp:nvSpPr>
        <dsp:cNvPr id="0" name=""/>
        <dsp:cNvSpPr/>
      </dsp:nvSpPr>
      <dsp:spPr>
        <a:xfrm>
          <a:off x="255" y="124581"/>
          <a:ext cx="2925003" cy="1166400"/>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02870" numCol="1" spcCol="1270" anchor="t" anchorCtr="0">
          <a:noAutofit/>
        </a:bodyPr>
        <a:lstStyle/>
        <a:p>
          <a:pPr lvl="0" algn="l" defTabSz="1200150">
            <a:lnSpc>
              <a:spcPct val="90000"/>
            </a:lnSpc>
            <a:spcBef>
              <a:spcPct val="0"/>
            </a:spcBef>
            <a:spcAft>
              <a:spcPct val="35000"/>
            </a:spcAft>
          </a:pPr>
          <a:r>
            <a:rPr lang="en-GB" sz="2700" b="1" kern="1200" dirty="0"/>
            <a:t>Description</a:t>
          </a:r>
        </a:p>
      </dsp:txBody>
      <dsp:txXfrm>
        <a:off x="255" y="124581"/>
        <a:ext cx="2925003" cy="777600"/>
      </dsp:txXfrm>
    </dsp:sp>
    <dsp:sp modelId="{D816B60B-4929-4739-B6B6-9A60FF5B29A5}">
      <dsp:nvSpPr>
        <dsp:cNvPr id="0" name=""/>
        <dsp:cNvSpPr/>
      </dsp:nvSpPr>
      <dsp:spPr>
        <a:xfrm>
          <a:off x="593049" y="902181"/>
          <a:ext cx="2937610" cy="3499200"/>
        </a:xfrm>
        <a:prstGeom prst="roundRect">
          <a:avLst>
            <a:gd name="adj" fmla="val 10000"/>
          </a:avLst>
        </a:prstGeom>
        <a:solidFill>
          <a:schemeClr val="bg1">
            <a:lumMod val="8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l" defTabSz="1200150">
            <a:lnSpc>
              <a:spcPct val="90000"/>
            </a:lnSpc>
            <a:spcBef>
              <a:spcPct val="0"/>
            </a:spcBef>
            <a:spcAft>
              <a:spcPct val="15000"/>
            </a:spcAft>
            <a:buChar char="••"/>
          </a:pPr>
          <a:r>
            <a:rPr lang="en-GB" sz="2700" kern="1200" dirty="0"/>
            <a:t>A woman and two men</a:t>
          </a:r>
        </a:p>
        <a:p>
          <a:pPr marL="228600" lvl="1" indent="-228600" algn="l" defTabSz="1200150">
            <a:lnSpc>
              <a:spcPct val="90000"/>
            </a:lnSpc>
            <a:spcBef>
              <a:spcPct val="0"/>
            </a:spcBef>
            <a:spcAft>
              <a:spcPct val="15000"/>
            </a:spcAft>
            <a:buChar char="••"/>
          </a:pPr>
          <a:r>
            <a:rPr lang="en-GB" sz="2700" kern="1200" dirty="0"/>
            <a:t>Sitting in a cell</a:t>
          </a:r>
        </a:p>
        <a:p>
          <a:pPr marL="228600" lvl="1" indent="-228600" algn="l" defTabSz="1200150">
            <a:lnSpc>
              <a:spcPct val="90000"/>
            </a:lnSpc>
            <a:spcBef>
              <a:spcPct val="0"/>
            </a:spcBef>
            <a:spcAft>
              <a:spcPct val="15000"/>
            </a:spcAft>
            <a:buChar char="••"/>
          </a:pPr>
          <a:r>
            <a:rPr lang="en-GB" sz="2700" kern="1200" dirty="0"/>
            <a:t>Having hair cut</a:t>
          </a:r>
        </a:p>
        <a:p>
          <a:pPr marL="228600" lvl="1" indent="-228600" algn="l" defTabSz="1200150">
            <a:lnSpc>
              <a:spcPct val="90000"/>
            </a:lnSpc>
            <a:spcBef>
              <a:spcPct val="0"/>
            </a:spcBef>
            <a:spcAft>
              <a:spcPct val="15000"/>
            </a:spcAft>
            <a:buChar char="••"/>
          </a:pPr>
          <a:r>
            <a:rPr lang="en-GB" sz="2700" kern="1200" dirty="0"/>
            <a:t>Hands interlaced</a:t>
          </a:r>
        </a:p>
        <a:p>
          <a:pPr marL="228600" lvl="1" indent="-228600" algn="l" defTabSz="1200150">
            <a:lnSpc>
              <a:spcPct val="90000"/>
            </a:lnSpc>
            <a:spcBef>
              <a:spcPct val="0"/>
            </a:spcBef>
            <a:spcAft>
              <a:spcPct val="15000"/>
            </a:spcAft>
            <a:buChar char="••"/>
          </a:pPr>
          <a:r>
            <a:rPr lang="en-GB" sz="2700" kern="1200" dirty="0"/>
            <a:t>A palette knife</a:t>
          </a:r>
        </a:p>
      </dsp:txBody>
      <dsp:txXfrm>
        <a:off x="679089" y="988221"/>
        <a:ext cx="2765530" cy="3327120"/>
      </dsp:txXfrm>
    </dsp:sp>
    <dsp:sp modelId="{EF659FA4-F930-46C7-A061-41AD58FCE201}">
      <dsp:nvSpPr>
        <dsp:cNvPr id="0" name=""/>
        <dsp:cNvSpPr/>
      </dsp:nvSpPr>
      <dsp:spPr>
        <a:xfrm>
          <a:off x="3370255" y="149260"/>
          <a:ext cx="943391" cy="7282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a:p>
      </dsp:txBody>
      <dsp:txXfrm>
        <a:off x="3370255" y="294908"/>
        <a:ext cx="724919" cy="436945"/>
      </dsp:txXfrm>
    </dsp:sp>
    <dsp:sp modelId="{17A399B1-9B5D-4083-B619-0C594041DB9E}">
      <dsp:nvSpPr>
        <dsp:cNvPr id="0" name=""/>
        <dsp:cNvSpPr/>
      </dsp:nvSpPr>
      <dsp:spPr>
        <a:xfrm>
          <a:off x="4705243" y="124581"/>
          <a:ext cx="2925003" cy="116640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02870" numCol="1" spcCol="1270" anchor="t" anchorCtr="0">
          <a:noAutofit/>
        </a:bodyPr>
        <a:lstStyle/>
        <a:p>
          <a:pPr lvl="0" algn="l" defTabSz="1200150">
            <a:lnSpc>
              <a:spcPct val="90000"/>
            </a:lnSpc>
            <a:spcBef>
              <a:spcPct val="0"/>
            </a:spcBef>
            <a:spcAft>
              <a:spcPct val="35000"/>
            </a:spcAft>
          </a:pPr>
          <a:r>
            <a:rPr lang="en-GB" sz="2700" kern="1200" dirty="0"/>
            <a:t> </a:t>
          </a:r>
          <a:r>
            <a:rPr lang="en-GB" sz="2700" b="1" kern="1200" dirty="0"/>
            <a:t>Analysis</a:t>
          </a:r>
        </a:p>
      </dsp:txBody>
      <dsp:txXfrm>
        <a:off x="4705243" y="124581"/>
        <a:ext cx="2925003" cy="777600"/>
      </dsp:txXfrm>
    </dsp:sp>
    <dsp:sp modelId="{3DC07B96-ADE9-4A14-AC4A-AB4E40EF6388}">
      <dsp:nvSpPr>
        <dsp:cNvPr id="0" name=""/>
        <dsp:cNvSpPr/>
      </dsp:nvSpPr>
      <dsp:spPr>
        <a:xfrm>
          <a:off x="5304340" y="902181"/>
          <a:ext cx="2925003" cy="3499200"/>
        </a:xfrm>
        <a:prstGeom prst="roundRect">
          <a:avLst>
            <a:gd name="adj" fmla="val 10000"/>
          </a:avLst>
        </a:prstGeom>
        <a:solidFill>
          <a:schemeClr val="accent3">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l" defTabSz="1200150">
            <a:lnSpc>
              <a:spcPct val="90000"/>
            </a:lnSpc>
            <a:spcBef>
              <a:spcPct val="0"/>
            </a:spcBef>
            <a:spcAft>
              <a:spcPct val="15000"/>
            </a:spcAft>
            <a:buChar char="••"/>
          </a:pPr>
          <a:r>
            <a:rPr lang="en-GB" sz="2700" kern="1200" dirty="0"/>
            <a:t>Innocence and revolution</a:t>
          </a:r>
        </a:p>
        <a:p>
          <a:pPr marL="228600" lvl="1" indent="-228600" algn="l" defTabSz="1200150">
            <a:lnSpc>
              <a:spcPct val="90000"/>
            </a:lnSpc>
            <a:spcBef>
              <a:spcPct val="0"/>
            </a:spcBef>
            <a:spcAft>
              <a:spcPct val="15000"/>
            </a:spcAft>
            <a:buChar char="••"/>
          </a:pPr>
          <a:r>
            <a:rPr lang="en-GB" sz="2700" kern="1200" dirty="0"/>
            <a:t>Unlikely place</a:t>
          </a:r>
        </a:p>
        <a:p>
          <a:pPr marL="228600" lvl="1" indent="-228600" algn="l" defTabSz="1200150">
            <a:lnSpc>
              <a:spcPct val="90000"/>
            </a:lnSpc>
            <a:spcBef>
              <a:spcPct val="0"/>
            </a:spcBef>
            <a:spcAft>
              <a:spcPct val="15000"/>
            </a:spcAft>
            <a:buChar char="••"/>
          </a:pPr>
          <a:r>
            <a:rPr lang="en-GB" sz="2700" kern="1200" dirty="0"/>
            <a:t>Humiliating ritual</a:t>
          </a:r>
        </a:p>
        <a:p>
          <a:pPr marL="228600" lvl="1" indent="-228600" algn="l" defTabSz="1200150">
            <a:lnSpc>
              <a:spcPct val="90000"/>
            </a:lnSpc>
            <a:spcBef>
              <a:spcPct val="0"/>
            </a:spcBef>
            <a:spcAft>
              <a:spcPct val="15000"/>
            </a:spcAft>
            <a:buChar char="••"/>
          </a:pPr>
          <a:r>
            <a:rPr lang="en-GB" sz="2700" kern="1200" dirty="0"/>
            <a:t>Modesty</a:t>
          </a:r>
        </a:p>
        <a:p>
          <a:pPr marL="228600" lvl="1" indent="-228600" algn="l" defTabSz="1200150">
            <a:lnSpc>
              <a:spcPct val="90000"/>
            </a:lnSpc>
            <a:spcBef>
              <a:spcPct val="0"/>
            </a:spcBef>
            <a:spcAft>
              <a:spcPct val="15000"/>
            </a:spcAft>
            <a:buChar char="••"/>
          </a:pPr>
          <a:r>
            <a:rPr lang="en-GB" sz="2700" kern="1200" dirty="0"/>
            <a:t>Hint at a crime</a:t>
          </a:r>
        </a:p>
      </dsp:txBody>
      <dsp:txXfrm>
        <a:off x="5390010" y="987851"/>
        <a:ext cx="2753663" cy="3327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8E7DA-A50A-41E7-B695-9CB449DB7598}">
      <dsp:nvSpPr>
        <dsp:cNvPr id="0" name=""/>
        <dsp:cNvSpPr/>
      </dsp:nvSpPr>
      <dsp:spPr>
        <a:xfrm>
          <a:off x="3543" y="190655"/>
          <a:ext cx="2046496" cy="1227897"/>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lvl="0" algn="l" defTabSz="933450">
            <a:lnSpc>
              <a:spcPct val="90000"/>
            </a:lnSpc>
            <a:spcBef>
              <a:spcPct val="0"/>
            </a:spcBef>
            <a:spcAft>
              <a:spcPct val="35000"/>
            </a:spcAft>
          </a:pPr>
          <a:r>
            <a:rPr lang="en-GB" sz="2100" b="1" kern="1200" dirty="0"/>
            <a:t>Description</a:t>
          </a:r>
        </a:p>
      </dsp:txBody>
      <dsp:txXfrm>
        <a:off x="3543" y="190655"/>
        <a:ext cx="2046496" cy="818598"/>
      </dsp:txXfrm>
    </dsp:sp>
    <dsp:sp modelId="{D816B60B-4929-4739-B6B6-9A60FF5B29A5}">
      <dsp:nvSpPr>
        <dsp:cNvPr id="0" name=""/>
        <dsp:cNvSpPr/>
      </dsp:nvSpPr>
      <dsp:spPr>
        <a:xfrm>
          <a:off x="64333" y="1037471"/>
          <a:ext cx="2763240" cy="4384800"/>
        </a:xfrm>
        <a:prstGeom prst="roundRect">
          <a:avLst>
            <a:gd name="adj" fmla="val 10000"/>
          </a:avLst>
        </a:prstGeom>
        <a:solidFill>
          <a:schemeClr val="bg1">
            <a:lumMod val="8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A woman and two men</a:t>
          </a:r>
        </a:p>
        <a:p>
          <a:pPr marL="228600" lvl="1" indent="-228600" algn="l" defTabSz="1066800">
            <a:lnSpc>
              <a:spcPct val="90000"/>
            </a:lnSpc>
            <a:spcBef>
              <a:spcPct val="0"/>
            </a:spcBef>
            <a:spcAft>
              <a:spcPct val="15000"/>
            </a:spcAft>
            <a:buChar char="••"/>
          </a:pPr>
          <a:r>
            <a:rPr lang="en-GB" sz="2400" kern="1200" dirty="0"/>
            <a:t>Sitting in a prison cell</a:t>
          </a:r>
        </a:p>
        <a:p>
          <a:pPr marL="228600" lvl="1" indent="-228600" algn="l" defTabSz="1066800">
            <a:lnSpc>
              <a:spcPct val="90000"/>
            </a:lnSpc>
            <a:spcBef>
              <a:spcPct val="0"/>
            </a:spcBef>
            <a:spcAft>
              <a:spcPct val="15000"/>
            </a:spcAft>
            <a:buChar char="••"/>
          </a:pPr>
          <a:r>
            <a:rPr lang="en-GB" sz="2400" kern="1200" dirty="0"/>
            <a:t>Having her hair cut</a:t>
          </a:r>
        </a:p>
        <a:p>
          <a:pPr marL="228600" lvl="1" indent="-228600" algn="l" defTabSz="1066800">
            <a:lnSpc>
              <a:spcPct val="90000"/>
            </a:lnSpc>
            <a:spcBef>
              <a:spcPct val="0"/>
            </a:spcBef>
            <a:spcAft>
              <a:spcPct val="15000"/>
            </a:spcAft>
            <a:buChar char="••"/>
          </a:pPr>
          <a:r>
            <a:rPr lang="en-GB" sz="2400" kern="1200" dirty="0"/>
            <a:t>Hands interlaced</a:t>
          </a:r>
        </a:p>
        <a:p>
          <a:pPr marL="228600" lvl="1" indent="-228600" algn="l" defTabSz="1066800">
            <a:lnSpc>
              <a:spcPct val="90000"/>
            </a:lnSpc>
            <a:spcBef>
              <a:spcPct val="0"/>
            </a:spcBef>
            <a:spcAft>
              <a:spcPct val="15000"/>
            </a:spcAft>
            <a:buChar char="••"/>
          </a:pPr>
          <a:r>
            <a:rPr lang="en-GB" sz="2400" kern="1200" dirty="0"/>
            <a:t>A palette knife</a:t>
          </a:r>
        </a:p>
      </dsp:txBody>
      <dsp:txXfrm>
        <a:off x="145266" y="1118404"/>
        <a:ext cx="2601374" cy="4222934"/>
      </dsp:txXfrm>
    </dsp:sp>
    <dsp:sp modelId="{EF659FA4-F930-46C7-A061-41AD58FCE201}">
      <dsp:nvSpPr>
        <dsp:cNvPr id="0" name=""/>
        <dsp:cNvSpPr/>
      </dsp:nvSpPr>
      <dsp:spPr>
        <a:xfrm>
          <a:off x="2449874" y="345195"/>
          <a:ext cx="847649" cy="5095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2449874" y="447099"/>
        <a:ext cx="694794" cy="305710"/>
      </dsp:txXfrm>
    </dsp:sp>
    <dsp:sp modelId="{17A399B1-9B5D-4083-B619-0C594041DB9E}">
      <dsp:nvSpPr>
        <dsp:cNvPr id="0" name=""/>
        <dsp:cNvSpPr/>
      </dsp:nvSpPr>
      <dsp:spPr>
        <a:xfrm>
          <a:off x="3649378" y="190655"/>
          <a:ext cx="2046496" cy="1227897"/>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lvl="0" algn="l" defTabSz="933450">
            <a:lnSpc>
              <a:spcPct val="90000"/>
            </a:lnSpc>
            <a:spcBef>
              <a:spcPct val="0"/>
            </a:spcBef>
            <a:spcAft>
              <a:spcPct val="35000"/>
            </a:spcAft>
          </a:pPr>
          <a:r>
            <a:rPr lang="en-GB" sz="2100" kern="1200" dirty="0"/>
            <a:t> </a:t>
          </a:r>
          <a:r>
            <a:rPr lang="en-GB" sz="2100" b="1" kern="1200" dirty="0"/>
            <a:t>Analysis</a:t>
          </a:r>
        </a:p>
      </dsp:txBody>
      <dsp:txXfrm>
        <a:off x="3649378" y="190655"/>
        <a:ext cx="2046496" cy="818598"/>
      </dsp:txXfrm>
    </dsp:sp>
    <dsp:sp modelId="{3DC07B96-ADE9-4A14-AC4A-AB4E40EF6388}">
      <dsp:nvSpPr>
        <dsp:cNvPr id="0" name=""/>
        <dsp:cNvSpPr/>
      </dsp:nvSpPr>
      <dsp:spPr>
        <a:xfrm>
          <a:off x="3862764" y="1037471"/>
          <a:ext cx="2458046" cy="4384800"/>
        </a:xfrm>
        <a:prstGeom prst="roundRect">
          <a:avLst>
            <a:gd name="adj" fmla="val 10000"/>
          </a:avLst>
        </a:prstGeom>
        <a:solidFill>
          <a:schemeClr val="accent3">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endParaRPr lang="en-GB" sz="2200" kern="1200" dirty="0"/>
        </a:p>
        <a:p>
          <a:pPr marL="228600" lvl="1" indent="-228600" algn="l" defTabSz="977900">
            <a:lnSpc>
              <a:spcPct val="90000"/>
            </a:lnSpc>
            <a:spcBef>
              <a:spcPct val="0"/>
            </a:spcBef>
            <a:spcAft>
              <a:spcPct val="15000"/>
            </a:spcAft>
            <a:buChar char="••"/>
          </a:pPr>
          <a:r>
            <a:rPr lang="en-GB" sz="2200" kern="1200" dirty="0"/>
            <a:t>Innocence and revolution</a:t>
          </a:r>
        </a:p>
        <a:p>
          <a:pPr marL="228600" lvl="1" indent="-228600" algn="l" defTabSz="977900">
            <a:lnSpc>
              <a:spcPct val="90000"/>
            </a:lnSpc>
            <a:spcBef>
              <a:spcPct val="0"/>
            </a:spcBef>
            <a:spcAft>
              <a:spcPct val="15000"/>
            </a:spcAft>
            <a:buChar char="••"/>
          </a:pPr>
          <a:r>
            <a:rPr lang="en-GB" sz="2200" kern="1200" dirty="0"/>
            <a:t>Unlikely place for a woman</a:t>
          </a:r>
        </a:p>
        <a:p>
          <a:pPr marL="228600" lvl="1" indent="-228600" algn="l" defTabSz="977900">
            <a:lnSpc>
              <a:spcPct val="90000"/>
            </a:lnSpc>
            <a:spcBef>
              <a:spcPct val="0"/>
            </a:spcBef>
            <a:spcAft>
              <a:spcPct val="15000"/>
            </a:spcAft>
            <a:buChar char="••"/>
          </a:pPr>
          <a:r>
            <a:rPr lang="en-GB" sz="2200" kern="1200" dirty="0"/>
            <a:t>Humiliating ritual</a:t>
          </a:r>
        </a:p>
        <a:p>
          <a:pPr marL="228600" lvl="1" indent="-228600" algn="l" defTabSz="977900">
            <a:lnSpc>
              <a:spcPct val="90000"/>
            </a:lnSpc>
            <a:spcBef>
              <a:spcPct val="0"/>
            </a:spcBef>
            <a:spcAft>
              <a:spcPct val="15000"/>
            </a:spcAft>
            <a:buChar char="••"/>
          </a:pPr>
          <a:r>
            <a:rPr lang="en-GB" sz="2200" kern="1200" dirty="0"/>
            <a:t>Modesty</a:t>
          </a:r>
        </a:p>
        <a:p>
          <a:pPr marL="228600" lvl="1" indent="-228600" algn="l" defTabSz="977900">
            <a:lnSpc>
              <a:spcPct val="90000"/>
            </a:lnSpc>
            <a:spcBef>
              <a:spcPct val="0"/>
            </a:spcBef>
            <a:spcAft>
              <a:spcPct val="15000"/>
            </a:spcAft>
            <a:buChar char="••"/>
          </a:pPr>
          <a:r>
            <a:rPr lang="en-GB" sz="2200" kern="1200" dirty="0"/>
            <a:t>Hint at a crime</a:t>
          </a:r>
        </a:p>
      </dsp:txBody>
      <dsp:txXfrm>
        <a:off x="3934758" y="1109465"/>
        <a:ext cx="2314058" cy="4240812"/>
      </dsp:txXfrm>
    </dsp:sp>
    <dsp:sp modelId="{D07E6C44-D6E5-4E6C-BC3A-EE36305A4514}">
      <dsp:nvSpPr>
        <dsp:cNvPr id="0" name=""/>
        <dsp:cNvSpPr/>
      </dsp:nvSpPr>
      <dsp:spPr>
        <a:xfrm rot="21598815">
          <a:off x="6045628" y="344594"/>
          <a:ext cx="741478" cy="5095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6045628" y="446524"/>
        <a:ext cx="588623" cy="305710"/>
      </dsp:txXfrm>
    </dsp:sp>
    <dsp:sp modelId="{D75DCDF1-1FB2-4B4C-A132-7350F98EFD18}">
      <dsp:nvSpPr>
        <dsp:cNvPr id="0" name=""/>
        <dsp:cNvSpPr/>
      </dsp:nvSpPr>
      <dsp:spPr>
        <a:xfrm>
          <a:off x="7094891" y="189467"/>
          <a:ext cx="2046496" cy="122789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lvl="0" algn="l" defTabSz="933450">
            <a:lnSpc>
              <a:spcPct val="90000"/>
            </a:lnSpc>
            <a:spcBef>
              <a:spcPct val="0"/>
            </a:spcBef>
            <a:spcAft>
              <a:spcPct val="35000"/>
            </a:spcAft>
          </a:pPr>
          <a:r>
            <a:rPr lang="en-GB" sz="2100" b="1" kern="1200" dirty="0"/>
            <a:t>Critical Evaluation</a:t>
          </a:r>
        </a:p>
      </dsp:txBody>
      <dsp:txXfrm>
        <a:off x="7094891" y="189467"/>
        <a:ext cx="2046496" cy="818598"/>
      </dsp:txXfrm>
    </dsp:sp>
    <dsp:sp modelId="{B3CB4CF8-38A7-4447-ABD2-E8F052E61D93}">
      <dsp:nvSpPr>
        <dsp:cNvPr id="0" name=""/>
        <dsp:cNvSpPr/>
      </dsp:nvSpPr>
      <dsp:spPr>
        <a:xfrm>
          <a:off x="7348338" y="1037098"/>
          <a:ext cx="2433222" cy="4409442"/>
        </a:xfrm>
        <a:prstGeom prst="roundRect">
          <a:avLst>
            <a:gd name="adj" fmla="val 10000"/>
          </a:avLst>
        </a:prstGeom>
        <a:solidFill>
          <a:schemeClr val="accent6">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endParaRPr lang="en-GB" sz="2100" kern="1200" dirty="0"/>
        </a:p>
      </dsp:txBody>
      <dsp:txXfrm>
        <a:off x="7419605" y="1108365"/>
        <a:ext cx="2290688" cy="42669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35618F8-9A3A-409A-B0B3-54622DCF403D}" type="datetimeFigureOut">
              <a:rPr lang="en-GB" smtClean="0"/>
              <a:t>28/05/2020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5D7B2F4-6439-48BF-BB1B-732731716F4D}" type="slidenum">
              <a:rPr lang="en-GB" smtClean="0"/>
              <a:t>‹#›</a:t>
            </a:fld>
            <a:endParaRPr lang="en-GB"/>
          </a:p>
        </p:txBody>
      </p:sp>
    </p:spTree>
    <p:extLst>
      <p:ext uri="{BB962C8B-B14F-4D97-AF65-F5344CB8AC3E}">
        <p14:creationId xmlns:p14="http://schemas.microsoft.com/office/powerpoint/2010/main" val="335119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9E75637-BFFC-480E-AB59-CA7EE542060A}" type="datetimeFigureOut">
              <a:rPr lang="en-GB" smtClean="0"/>
              <a:t>28/05/2020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911CE95-5AE7-40DB-990C-C574E8D9303A}" type="slidenum">
              <a:rPr lang="en-GB" smtClean="0"/>
              <a:t>‹#›</a:t>
            </a:fld>
            <a:endParaRPr lang="en-GB"/>
          </a:p>
        </p:txBody>
      </p:sp>
    </p:spTree>
    <p:extLst>
      <p:ext uri="{BB962C8B-B14F-4D97-AF65-F5344CB8AC3E}">
        <p14:creationId xmlns:p14="http://schemas.microsoft.com/office/powerpoint/2010/main" val="711367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a:t>
            </a:r>
            <a:r>
              <a:rPr lang="en-GB" sz="1200" kern="1200" baseline="0" dirty="0" smtClean="0">
                <a:solidFill>
                  <a:schemeClr val="tx1"/>
                </a:solidFill>
                <a:effectLst/>
                <a:latin typeface="+mn-lt"/>
                <a:ea typeface="+mn-ea"/>
                <a:cs typeface="+mn-cs"/>
              </a:rPr>
              <a:t> webinar explaining the session is available as an MP4 file. </a:t>
            </a:r>
          </a:p>
          <a:p>
            <a:r>
              <a:rPr lang="en-GB" sz="1200" kern="1200" baseline="0" dirty="0" smtClean="0">
                <a:solidFill>
                  <a:schemeClr val="tx1"/>
                </a:solidFill>
                <a:effectLst/>
                <a:latin typeface="+mn-lt"/>
                <a:ea typeface="+mn-ea"/>
                <a:cs typeface="+mn-cs"/>
              </a:rPr>
              <a:t>It was recorded at the annual ALDinHE conference, 28 May 2020, that took the form of LD@3 chats.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11CE95-5AE7-40DB-990C-C574E8D9303A}" type="slidenum">
              <a:rPr lang="en-GB" smtClean="0"/>
              <a:t>1</a:t>
            </a:fld>
            <a:endParaRPr lang="en-GB"/>
          </a:p>
        </p:txBody>
      </p:sp>
    </p:spTree>
    <p:extLst>
      <p:ext uri="{BB962C8B-B14F-4D97-AF65-F5344CB8AC3E}">
        <p14:creationId xmlns:p14="http://schemas.microsoft.com/office/powerpoint/2010/main" val="477143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Analysis means asking questions. For example, why is she there? Why is her dress white? Why did the artist portray her hair in an exaggerated way? Why is her hair being cut? Why is her portrait being painted? What is this dark room? There are so many questions to ask about this image.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essence of this stage is to speculate as much as possible. I encourage the students to be bold in their interpretations – it doesn’t have to be true, it’s about exploring possibilities. E.g., the woman’s white dress = innocence; the exaggerated hair = symbol of femininity; the hair cutting = humiliation; her portrait painted in such conditions = she’s important;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CE4EC9D-73AB-43BD-8F9B-4A1F620A6889}" type="slidenum">
              <a:rPr lang="en-GB" smtClean="0"/>
              <a:t>10</a:t>
            </a:fld>
            <a:endParaRPr lang="en-GB"/>
          </a:p>
        </p:txBody>
      </p:sp>
    </p:spTree>
    <p:extLst>
      <p:ext uri="{BB962C8B-B14F-4D97-AF65-F5344CB8AC3E}">
        <p14:creationId xmlns:p14="http://schemas.microsoft.com/office/powerpoint/2010/main" val="254012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Each of these observations has a potential interpretation (one of many), so each description now needs analysis. This slide brings together the observations identified before and their interpretations/analysis.</a:t>
            </a:r>
            <a:endParaRPr lang="en-GB" baseline="0" dirty="0"/>
          </a:p>
        </p:txBody>
      </p:sp>
      <p:sp>
        <p:nvSpPr>
          <p:cNvPr id="4" name="Slide Number Placeholder 3"/>
          <p:cNvSpPr>
            <a:spLocks noGrp="1"/>
          </p:cNvSpPr>
          <p:nvPr>
            <p:ph type="sldNum" sz="quarter" idx="10"/>
          </p:nvPr>
        </p:nvSpPr>
        <p:spPr/>
        <p:txBody>
          <a:bodyPr/>
          <a:lstStyle/>
          <a:p>
            <a:fld id="{3B4652C2-501A-4B1C-8B67-3989C77510EC}" type="slidenum">
              <a:rPr lang="en-GB" smtClean="0"/>
              <a:t>11</a:t>
            </a:fld>
            <a:endParaRPr lang="en-GB"/>
          </a:p>
        </p:txBody>
      </p:sp>
    </p:spTree>
    <p:extLst>
      <p:ext uri="{BB962C8B-B14F-4D97-AF65-F5344CB8AC3E}">
        <p14:creationId xmlns:p14="http://schemas.microsoft.com/office/powerpoint/2010/main" val="2119869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the same paragraph as before (in black), but now analytical</a:t>
            </a:r>
            <a:r>
              <a:rPr lang="en-GB" baseline="0" dirty="0" smtClean="0"/>
              <a:t> (</a:t>
            </a:r>
            <a:r>
              <a:rPr lang="en-GB" dirty="0" smtClean="0"/>
              <a:t>green) elements are added to show how they can be integrated.</a:t>
            </a:r>
            <a:r>
              <a:rPr lang="en-GB" baseline="0" dirty="0" smtClean="0"/>
              <a:t> In this way, students can learn how not to separate description from analysis. </a:t>
            </a:r>
            <a:endParaRPr lang="en-GB" dirty="0"/>
          </a:p>
        </p:txBody>
      </p:sp>
      <p:sp>
        <p:nvSpPr>
          <p:cNvPr id="4" name="Slide Number Placeholder 3"/>
          <p:cNvSpPr>
            <a:spLocks noGrp="1"/>
          </p:cNvSpPr>
          <p:nvPr>
            <p:ph type="sldNum" sz="quarter" idx="10"/>
          </p:nvPr>
        </p:nvSpPr>
        <p:spPr/>
        <p:txBody>
          <a:bodyPr/>
          <a:lstStyle/>
          <a:p>
            <a:fld id="{9CE4EC9D-73AB-43BD-8F9B-4A1F620A6889}" type="slidenum">
              <a:rPr lang="en-GB" smtClean="0"/>
              <a:t>12</a:t>
            </a:fld>
            <a:endParaRPr lang="en-GB"/>
          </a:p>
        </p:txBody>
      </p:sp>
    </p:spTree>
    <p:extLst>
      <p:ext uri="{BB962C8B-B14F-4D97-AF65-F5344CB8AC3E}">
        <p14:creationId xmlns:p14="http://schemas.microsoft.com/office/powerpoint/2010/main" val="3967838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essence of this third stage is to verify all our observations and speculations with evidence. Charlotte Corday was a real person and research into</a:t>
            </a:r>
            <a:r>
              <a:rPr lang="en-GB" baseline="0" dirty="0" smtClean="0"/>
              <a:t> her life reveals a lot of interesting facts that will confirm or refute some of the speculations made in stage 2. This stage emphasises the importance of research and sound knowledge base required for any academic analysis. </a:t>
            </a:r>
            <a:endParaRPr lang="en-GB" dirty="0"/>
          </a:p>
        </p:txBody>
      </p:sp>
      <p:sp>
        <p:nvSpPr>
          <p:cNvPr id="4" name="Slide Number Placeholder 3"/>
          <p:cNvSpPr>
            <a:spLocks noGrp="1"/>
          </p:cNvSpPr>
          <p:nvPr>
            <p:ph type="sldNum" sz="quarter" idx="10"/>
          </p:nvPr>
        </p:nvSpPr>
        <p:spPr/>
        <p:txBody>
          <a:bodyPr/>
          <a:lstStyle/>
          <a:p>
            <a:fld id="{9CE4EC9D-73AB-43BD-8F9B-4A1F620A6889}" type="slidenum">
              <a:rPr lang="en-GB" smtClean="0"/>
              <a:t>13</a:t>
            </a:fld>
            <a:endParaRPr lang="en-GB"/>
          </a:p>
        </p:txBody>
      </p:sp>
    </p:spTree>
    <p:extLst>
      <p:ext uri="{BB962C8B-B14F-4D97-AF65-F5344CB8AC3E}">
        <p14:creationId xmlns:p14="http://schemas.microsoft.com/office/powerpoint/2010/main" val="2783858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some basic information about Corday and the events that this image relates to. There are multiple visual</a:t>
            </a:r>
            <a:r>
              <a:rPr lang="en-GB" baseline="0" dirty="0" smtClean="0"/>
              <a:t> representations of her in the history of art, because she fascinated artists. But this particular engraving is quite unique among them.</a:t>
            </a:r>
          </a:p>
          <a:p>
            <a:endParaRPr lang="en-GB" baseline="0" dirty="0" smtClean="0"/>
          </a:p>
          <a:p>
            <a:r>
              <a:rPr lang="en-GB" baseline="0" dirty="0" smtClean="0"/>
              <a:t>The reference list at the end of this exercise reveals the range of sources that could be used to explore it further, but at this point I usually just tell the students her story, so they can make sense of it (and verify their interpretations) straight away. </a:t>
            </a:r>
            <a:endParaRPr lang="en-GB" dirty="0"/>
          </a:p>
        </p:txBody>
      </p:sp>
      <p:sp>
        <p:nvSpPr>
          <p:cNvPr id="4" name="Slide Number Placeholder 3"/>
          <p:cNvSpPr>
            <a:spLocks noGrp="1"/>
          </p:cNvSpPr>
          <p:nvPr>
            <p:ph type="sldNum" sz="quarter" idx="10"/>
          </p:nvPr>
        </p:nvSpPr>
        <p:spPr/>
        <p:txBody>
          <a:bodyPr/>
          <a:lstStyle/>
          <a:p>
            <a:fld id="{9CE4EC9D-73AB-43BD-8F9B-4A1F620A6889}" type="slidenum">
              <a:rPr lang="en-GB" smtClean="0"/>
              <a:t>14</a:t>
            </a:fld>
            <a:endParaRPr lang="en-GB"/>
          </a:p>
        </p:txBody>
      </p:sp>
    </p:spTree>
    <p:extLst>
      <p:ext uri="{BB962C8B-B14F-4D97-AF65-F5344CB8AC3E}">
        <p14:creationId xmlns:p14="http://schemas.microsoft.com/office/powerpoint/2010/main" val="2668752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third frame (evaluation) adds knowledge from research to the previously made observations (description) and interpretations (analysis).</a:t>
            </a:r>
          </a:p>
        </p:txBody>
      </p:sp>
      <p:sp>
        <p:nvSpPr>
          <p:cNvPr id="4" name="Slide Number Placeholder 3"/>
          <p:cNvSpPr>
            <a:spLocks noGrp="1"/>
          </p:cNvSpPr>
          <p:nvPr>
            <p:ph type="sldNum" sz="quarter" idx="10"/>
          </p:nvPr>
        </p:nvSpPr>
        <p:spPr/>
        <p:txBody>
          <a:bodyPr/>
          <a:lstStyle/>
          <a:p>
            <a:fld id="{3B4652C2-501A-4B1C-8B67-3989C77510EC}" type="slidenum">
              <a:rPr lang="en-GB" smtClean="0"/>
              <a:t>15</a:t>
            </a:fld>
            <a:endParaRPr lang="en-GB"/>
          </a:p>
        </p:txBody>
      </p:sp>
    </p:spTree>
    <p:extLst>
      <p:ext uri="{BB962C8B-B14F-4D97-AF65-F5344CB8AC3E}">
        <p14:creationId xmlns:p14="http://schemas.microsoft.com/office/powerpoint/2010/main" val="2990595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piece of writing looks</a:t>
            </a:r>
            <a:r>
              <a:rPr lang="en-GB" baseline="0" dirty="0" smtClean="0"/>
              <a:t> a bit intimidating, but it does reflect how much of any academic writing is derived from sources (red underlined).</a:t>
            </a:r>
            <a:endParaRPr lang="en-GB" dirty="0"/>
          </a:p>
        </p:txBody>
      </p:sp>
      <p:sp>
        <p:nvSpPr>
          <p:cNvPr id="4" name="Slide Number Placeholder 3"/>
          <p:cNvSpPr>
            <a:spLocks noGrp="1"/>
          </p:cNvSpPr>
          <p:nvPr>
            <p:ph type="sldNum" sz="quarter" idx="10"/>
          </p:nvPr>
        </p:nvSpPr>
        <p:spPr/>
        <p:txBody>
          <a:bodyPr/>
          <a:lstStyle/>
          <a:p>
            <a:fld id="{9CE4EC9D-73AB-43BD-8F9B-4A1F620A6889}" type="slidenum">
              <a:rPr lang="en-GB" smtClean="0"/>
              <a:t>16</a:t>
            </a:fld>
            <a:endParaRPr lang="en-GB"/>
          </a:p>
        </p:txBody>
      </p:sp>
    </p:spTree>
    <p:extLst>
      <p:ext uri="{BB962C8B-B14F-4D97-AF65-F5344CB8AC3E}">
        <p14:creationId xmlns:p14="http://schemas.microsoft.com/office/powerpoint/2010/main" val="782291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for comparison, the same text in a different referencing style,</a:t>
            </a:r>
            <a:r>
              <a:rPr lang="en-GB" baseline="0" dirty="0" smtClean="0"/>
              <a:t> more often used in the humanities, esp. history.</a:t>
            </a:r>
            <a:endParaRPr lang="en-GB" dirty="0"/>
          </a:p>
        </p:txBody>
      </p:sp>
      <p:sp>
        <p:nvSpPr>
          <p:cNvPr id="4" name="Slide Number Placeholder 3"/>
          <p:cNvSpPr>
            <a:spLocks noGrp="1"/>
          </p:cNvSpPr>
          <p:nvPr>
            <p:ph type="sldNum" sz="quarter" idx="10"/>
          </p:nvPr>
        </p:nvSpPr>
        <p:spPr/>
        <p:txBody>
          <a:bodyPr/>
          <a:lstStyle/>
          <a:p>
            <a:fld id="{9CE4EC9D-73AB-43BD-8F9B-4A1F620A6889}" type="slidenum">
              <a:rPr lang="en-GB" smtClean="0"/>
              <a:t>17</a:t>
            </a:fld>
            <a:endParaRPr lang="en-GB"/>
          </a:p>
        </p:txBody>
      </p:sp>
    </p:spTree>
    <p:extLst>
      <p:ext uri="{BB962C8B-B14F-4D97-AF65-F5344CB8AC3E}">
        <p14:creationId xmlns:p14="http://schemas.microsoft.com/office/powerpoint/2010/main" val="86570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show the reference list in order to highlight how much research may sometimes have to be conducted for even quite</a:t>
            </a:r>
            <a:r>
              <a:rPr lang="en-GB" baseline="0" dirty="0" smtClean="0"/>
              <a:t> a short essay.</a:t>
            </a:r>
            <a:endParaRPr lang="en-GB" dirty="0"/>
          </a:p>
        </p:txBody>
      </p:sp>
      <p:sp>
        <p:nvSpPr>
          <p:cNvPr id="4" name="Slide Number Placeholder 3"/>
          <p:cNvSpPr>
            <a:spLocks noGrp="1"/>
          </p:cNvSpPr>
          <p:nvPr>
            <p:ph type="sldNum" sz="quarter" idx="10"/>
          </p:nvPr>
        </p:nvSpPr>
        <p:spPr/>
        <p:txBody>
          <a:bodyPr/>
          <a:lstStyle/>
          <a:p>
            <a:fld id="{9CE4EC9D-73AB-43BD-8F9B-4A1F620A6889}" type="slidenum">
              <a:rPr lang="en-GB" smtClean="0"/>
              <a:t>18</a:t>
            </a:fld>
            <a:endParaRPr lang="en-GB"/>
          </a:p>
        </p:txBody>
      </p:sp>
    </p:spTree>
    <p:extLst>
      <p:ext uri="{BB962C8B-B14F-4D97-AF65-F5344CB8AC3E}">
        <p14:creationId xmlns:p14="http://schemas.microsoft.com/office/powerpoint/2010/main" val="1354007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MHRA bibliography,</a:t>
            </a:r>
            <a:r>
              <a:rPr lang="en-GB" baseline="0" dirty="0" smtClean="0"/>
              <a:t> for comparison.</a:t>
            </a:r>
            <a:endParaRPr lang="en-GB" dirty="0"/>
          </a:p>
        </p:txBody>
      </p:sp>
      <p:sp>
        <p:nvSpPr>
          <p:cNvPr id="4" name="Slide Number Placeholder 3"/>
          <p:cNvSpPr>
            <a:spLocks noGrp="1"/>
          </p:cNvSpPr>
          <p:nvPr>
            <p:ph type="sldNum" sz="quarter" idx="10"/>
          </p:nvPr>
        </p:nvSpPr>
        <p:spPr/>
        <p:txBody>
          <a:bodyPr/>
          <a:lstStyle/>
          <a:p>
            <a:fld id="{9CE4EC9D-73AB-43BD-8F9B-4A1F620A6889}" type="slidenum">
              <a:rPr lang="en-GB" smtClean="0"/>
              <a:t>19</a:t>
            </a:fld>
            <a:endParaRPr lang="en-GB"/>
          </a:p>
        </p:txBody>
      </p:sp>
    </p:spTree>
    <p:extLst>
      <p:ext uri="{BB962C8B-B14F-4D97-AF65-F5344CB8AC3E}">
        <p14:creationId xmlns:p14="http://schemas.microsoft.com/office/powerpoint/2010/main" val="377647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start the session by walking the students through the main elements of writing and telling them that we will explore them in the session through a visual example.</a:t>
            </a:r>
            <a:endParaRPr lang="en-GB" dirty="0"/>
          </a:p>
        </p:txBody>
      </p:sp>
      <p:sp>
        <p:nvSpPr>
          <p:cNvPr id="4" name="Slide Number Placeholder 3"/>
          <p:cNvSpPr>
            <a:spLocks noGrp="1"/>
          </p:cNvSpPr>
          <p:nvPr>
            <p:ph type="sldNum" sz="quarter" idx="10"/>
          </p:nvPr>
        </p:nvSpPr>
        <p:spPr/>
        <p:txBody>
          <a:bodyPr/>
          <a:lstStyle/>
          <a:p>
            <a:fld id="{9CE4EC9D-73AB-43BD-8F9B-4A1F620A6889}" type="slidenum">
              <a:rPr lang="en-GB" smtClean="0"/>
              <a:t>2</a:t>
            </a:fld>
            <a:endParaRPr lang="en-GB"/>
          </a:p>
        </p:txBody>
      </p:sp>
    </p:spTree>
    <p:extLst>
      <p:ext uri="{BB962C8B-B14F-4D97-AF65-F5344CB8AC3E}">
        <p14:creationId xmlns:p14="http://schemas.microsoft.com/office/powerpoint/2010/main" val="476079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this</a:t>
            </a:r>
            <a:r>
              <a:rPr lang="en-GB" baseline="0" dirty="0" smtClean="0"/>
              <a:t> point I ask the students to think critically about what’s wrong with this piece of writing. Hopefully, they comment on the lack of structure and argument.</a:t>
            </a:r>
            <a:endParaRPr lang="en-GB" dirty="0" smtClean="0"/>
          </a:p>
          <a:p>
            <a:endParaRPr lang="en-GB" dirty="0" smtClean="0"/>
          </a:p>
          <a:p>
            <a:r>
              <a:rPr lang="en-GB" dirty="0" smtClean="0"/>
              <a:t>I want</a:t>
            </a:r>
            <a:r>
              <a:rPr lang="en-GB" baseline="0" dirty="0" smtClean="0"/>
              <a:t> them to state that t</a:t>
            </a:r>
            <a:r>
              <a:rPr lang="en-GB" dirty="0" smtClean="0"/>
              <a:t>his piece of writing still needs work. The</a:t>
            </a:r>
            <a:r>
              <a:rPr lang="en-GB" baseline="0" dirty="0" smtClean="0"/>
              <a:t> points made need </a:t>
            </a:r>
            <a:r>
              <a:rPr lang="en-GB" dirty="0" smtClean="0"/>
              <a:t>to be organised into paragraphs,</a:t>
            </a:r>
            <a:r>
              <a:rPr lang="en-GB" baseline="0" dirty="0" smtClean="0"/>
              <a:t> including </a:t>
            </a:r>
            <a:r>
              <a:rPr lang="en-GB" dirty="0" smtClean="0"/>
              <a:t>an introduction and a conclusion.</a:t>
            </a:r>
            <a:endParaRPr lang="en-GB" dirty="0"/>
          </a:p>
        </p:txBody>
      </p:sp>
      <p:sp>
        <p:nvSpPr>
          <p:cNvPr id="4" name="Slide Number Placeholder 3"/>
          <p:cNvSpPr>
            <a:spLocks noGrp="1"/>
          </p:cNvSpPr>
          <p:nvPr>
            <p:ph type="sldNum" sz="quarter" idx="10"/>
          </p:nvPr>
        </p:nvSpPr>
        <p:spPr/>
        <p:txBody>
          <a:bodyPr/>
          <a:lstStyle/>
          <a:p>
            <a:fld id="{9CE4EC9D-73AB-43BD-8F9B-4A1F620A6889}" type="slidenum">
              <a:rPr lang="en-GB" smtClean="0"/>
              <a:t>20</a:t>
            </a:fld>
            <a:endParaRPr lang="en-GB"/>
          </a:p>
        </p:txBody>
      </p:sp>
    </p:spTree>
    <p:extLst>
      <p:ext uri="{BB962C8B-B14F-4D97-AF65-F5344CB8AC3E}">
        <p14:creationId xmlns:p14="http://schemas.microsoft.com/office/powerpoint/2010/main" val="2120248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process of organising ideas could look like this. </a:t>
            </a:r>
          </a:p>
          <a:p>
            <a:r>
              <a:rPr lang="en-GB" dirty="0" smtClean="0"/>
              <a:t>We can identify the overall claim (the engraving as a political statement) and 3 main points that this piece makes, so we can turn them into paragraphs. </a:t>
            </a:r>
            <a:endParaRPr lang="en-GB" dirty="0"/>
          </a:p>
        </p:txBody>
      </p:sp>
      <p:sp>
        <p:nvSpPr>
          <p:cNvPr id="4" name="Slide Number Placeholder 3"/>
          <p:cNvSpPr>
            <a:spLocks noGrp="1"/>
          </p:cNvSpPr>
          <p:nvPr>
            <p:ph type="sldNum" sz="quarter" idx="10"/>
          </p:nvPr>
        </p:nvSpPr>
        <p:spPr/>
        <p:txBody>
          <a:bodyPr/>
          <a:lstStyle/>
          <a:p>
            <a:fld id="{9CE4EC9D-73AB-43BD-8F9B-4A1F620A6889}" type="slidenum">
              <a:rPr lang="en-GB" smtClean="0"/>
              <a:t>21</a:t>
            </a:fld>
            <a:endParaRPr lang="en-GB"/>
          </a:p>
        </p:txBody>
      </p:sp>
    </p:spTree>
    <p:extLst>
      <p:ext uri="{BB962C8B-B14F-4D97-AF65-F5344CB8AC3E}">
        <p14:creationId xmlns:p14="http://schemas.microsoft.com/office/powerpoint/2010/main" val="2320047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short walk through paragraphing</a:t>
            </a:r>
            <a:r>
              <a:rPr lang="en-GB" dirty="0"/>
              <a:t>.</a:t>
            </a:r>
          </a:p>
          <a:p>
            <a:endParaRPr lang="en-GB" dirty="0"/>
          </a:p>
        </p:txBody>
      </p:sp>
      <p:sp>
        <p:nvSpPr>
          <p:cNvPr id="4" name="Slide Number Placeholder 3"/>
          <p:cNvSpPr>
            <a:spLocks noGrp="1"/>
          </p:cNvSpPr>
          <p:nvPr>
            <p:ph type="sldNum" sz="quarter" idx="10"/>
          </p:nvPr>
        </p:nvSpPr>
        <p:spPr/>
        <p:txBody>
          <a:bodyPr/>
          <a:lstStyle/>
          <a:p>
            <a:fld id="{A9F40FC3-B000-41A5-8473-246A16E2E720}" type="slidenum">
              <a:rPr lang="en-GB" smtClean="0"/>
              <a:t>22</a:t>
            </a:fld>
            <a:endParaRPr lang="en-GB"/>
          </a:p>
        </p:txBody>
      </p:sp>
    </p:spTree>
    <p:extLst>
      <p:ext uri="{BB962C8B-B14F-4D97-AF65-F5344CB8AC3E}">
        <p14:creationId xmlns:p14="http://schemas.microsoft.com/office/powerpoint/2010/main" val="2887174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 example</a:t>
            </a:r>
            <a:r>
              <a:rPr lang="en-GB" baseline="0" dirty="0"/>
              <a:t> of extracting a range of points from the previous piece of writing and structuring them into paragraphs. This added about 300 words to the essay</a:t>
            </a:r>
            <a:r>
              <a:rPr lang="en-GB"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 usually give it out as a handout. </a:t>
            </a:r>
            <a:endParaRPr lang="en-GB" dirty="0"/>
          </a:p>
          <a:p>
            <a:endParaRPr lang="en-GB" dirty="0"/>
          </a:p>
        </p:txBody>
      </p:sp>
      <p:sp>
        <p:nvSpPr>
          <p:cNvPr id="4" name="Slide Number Placeholder 3"/>
          <p:cNvSpPr>
            <a:spLocks noGrp="1"/>
          </p:cNvSpPr>
          <p:nvPr>
            <p:ph type="sldNum" sz="quarter" idx="10"/>
          </p:nvPr>
        </p:nvSpPr>
        <p:spPr/>
        <p:txBody>
          <a:bodyPr/>
          <a:lstStyle/>
          <a:p>
            <a:fld id="{E911CE95-5AE7-40DB-990C-C574E8D9303A}" type="slidenum">
              <a:rPr lang="en-GB" smtClean="0"/>
              <a:t>23</a:t>
            </a:fld>
            <a:endParaRPr lang="en-GB"/>
          </a:p>
        </p:txBody>
      </p:sp>
    </p:spTree>
    <p:extLst>
      <p:ext uri="{BB962C8B-B14F-4D97-AF65-F5344CB8AC3E}">
        <p14:creationId xmlns:p14="http://schemas.microsoft.com/office/powerpoint/2010/main" val="2143320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One of the paragraphs broken down into its components. It’s done in a very simple way, just for the purposes of illustration. The green and red parts could be much more extensive.</a:t>
            </a:r>
          </a:p>
        </p:txBody>
      </p:sp>
      <p:sp>
        <p:nvSpPr>
          <p:cNvPr id="4" name="Slide Number Placeholder 3"/>
          <p:cNvSpPr>
            <a:spLocks noGrp="1"/>
          </p:cNvSpPr>
          <p:nvPr>
            <p:ph type="sldNum" sz="quarter" idx="10"/>
          </p:nvPr>
        </p:nvSpPr>
        <p:spPr/>
        <p:txBody>
          <a:bodyPr/>
          <a:lstStyle/>
          <a:p>
            <a:fld id="{E911CE95-5AE7-40DB-990C-C574E8D9303A}" type="slidenum">
              <a:rPr lang="en-GB" smtClean="0"/>
              <a:t>24</a:t>
            </a:fld>
            <a:endParaRPr lang="en-GB"/>
          </a:p>
        </p:txBody>
      </p:sp>
    </p:spTree>
    <p:extLst>
      <p:ext uri="{BB962C8B-B14F-4D97-AF65-F5344CB8AC3E}">
        <p14:creationId xmlns:p14="http://schemas.microsoft.com/office/powerpoint/2010/main" val="2343757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Another example, showing how </a:t>
            </a:r>
            <a:r>
              <a:rPr lang="en-GB" dirty="0" smtClean="0"/>
              <a:t>the students </a:t>
            </a:r>
            <a:r>
              <a:rPr lang="en-GB" dirty="0"/>
              <a:t>can play with the order of things, instead of slavishly following the formula. </a:t>
            </a:r>
          </a:p>
          <a:p>
            <a:endParaRPr lang="en-GB" dirty="0"/>
          </a:p>
        </p:txBody>
      </p:sp>
      <p:sp>
        <p:nvSpPr>
          <p:cNvPr id="4" name="Slide Number Placeholder 3"/>
          <p:cNvSpPr>
            <a:spLocks noGrp="1"/>
          </p:cNvSpPr>
          <p:nvPr>
            <p:ph type="sldNum" sz="quarter" idx="10"/>
          </p:nvPr>
        </p:nvSpPr>
        <p:spPr/>
        <p:txBody>
          <a:bodyPr/>
          <a:lstStyle/>
          <a:p>
            <a:fld id="{E911CE95-5AE7-40DB-990C-C574E8D9303A}" type="slidenum">
              <a:rPr lang="en-GB" smtClean="0"/>
              <a:t>25</a:t>
            </a:fld>
            <a:endParaRPr lang="en-GB"/>
          </a:p>
        </p:txBody>
      </p:sp>
    </p:spTree>
    <p:extLst>
      <p:ext uri="{BB962C8B-B14F-4D97-AF65-F5344CB8AC3E}">
        <p14:creationId xmlns:p14="http://schemas.microsoft.com/office/powerpoint/2010/main" val="2794147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just to show the students that the method is not limited to visual sources, but anything – including text – can be analysed by following these 3 steps.</a:t>
            </a:r>
            <a:endParaRPr lang="en-GB" dirty="0"/>
          </a:p>
        </p:txBody>
      </p:sp>
      <p:sp>
        <p:nvSpPr>
          <p:cNvPr id="4" name="Slide Number Placeholder 3"/>
          <p:cNvSpPr>
            <a:spLocks noGrp="1"/>
          </p:cNvSpPr>
          <p:nvPr>
            <p:ph type="sldNum" sz="quarter" idx="10"/>
          </p:nvPr>
        </p:nvSpPr>
        <p:spPr/>
        <p:txBody>
          <a:bodyPr/>
          <a:lstStyle/>
          <a:p>
            <a:fld id="{E911CE95-5AE7-40DB-990C-C574E8D9303A}" type="slidenum">
              <a:rPr lang="en-GB" smtClean="0"/>
              <a:t>26</a:t>
            </a:fld>
            <a:endParaRPr lang="en-GB"/>
          </a:p>
        </p:txBody>
      </p:sp>
    </p:spTree>
    <p:extLst>
      <p:ext uri="{BB962C8B-B14F-4D97-AF65-F5344CB8AC3E}">
        <p14:creationId xmlns:p14="http://schemas.microsoft.com/office/powerpoint/2010/main" val="680682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often helps to</a:t>
            </a:r>
            <a:r>
              <a:rPr lang="en-GB" baseline="0" dirty="0" smtClean="0"/>
              <a:t> apply the </a:t>
            </a:r>
            <a:r>
              <a:rPr lang="en-GB" dirty="0" smtClean="0"/>
              <a:t>3-stage analysis </a:t>
            </a:r>
            <a:r>
              <a:rPr lang="en-GB" baseline="0" dirty="0" smtClean="0"/>
              <a:t>model to a different example (and a more current one too)</a:t>
            </a:r>
            <a:r>
              <a:rPr lang="en-GB" dirty="0" smtClean="0"/>
              <a:t>. The students perk up with this image as there are lots of opportunities for wild speculations.</a:t>
            </a:r>
            <a:endParaRPr lang="en-GB" dirty="0"/>
          </a:p>
        </p:txBody>
      </p:sp>
      <p:sp>
        <p:nvSpPr>
          <p:cNvPr id="4" name="Slide Number Placeholder 3"/>
          <p:cNvSpPr>
            <a:spLocks noGrp="1"/>
          </p:cNvSpPr>
          <p:nvPr>
            <p:ph type="sldNum" sz="quarter" idx="10"/>
          </p:nvPr>
        </p:nvSpPr>
        <p:spPr/>
        <p:txBody>
          <a:bodyPr/>
          <a:lstStyle/>
          <a:p>
            <a:fld id="{E911CE95-5AE7-40DB-990C-C574E8D9303A}" type="slidenum">
              <a:rPr lang="en-GB" smtClean="0"/>
              <a:t>27</a:t>
            </a:fld>
            <a:endParaRPr lang="en-GB"/>
          </a:p>
        </p:txBody>
      </p:sp>
    </p:spTree>
    <p:extLst>
      <p:ext uri="{BB962C8B-B14F-4D97-AF65-F5344CB8AC3E}">
        <p14:creationId xmlns:p14="http://schemas.microsoft.com/office/powerpoint/2010/main" val="2949994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just examples of observations-interpretations-application of knowledge, but there are many more elements to extract from the image.</a:t>
            </a:r>
            <a:endParaRPr lang="en-GB" dirty="0"/>
          </a:p>
        </p:txBody>
      </p:sp>
      <p:sp>
        <p:nvSpPr>
          <p:cNvPr id="4" name="Slide Number Placeholder 3"/>
          <p:cNvSpPr>
            <a:spLocks noGrp="1"/>
          </p:cNvSpPr>
          <p:nvPr>
            <p:ph type="sldNum" sz="quarter" idx="10"/>
          </p:nvPr>
        </p:nvSpPr>
        <p:spPr/>
        <p:txBody>
          <a:bodyPr/>
          <a:lstStyle/>
          <a:p>
            <a:fld id="{E911CE95-5AE7-40DB-990C-C574E8D9303A}" type="slidenum">
              <a:rPr lang="en-GB" smtClean="0"/>
              <a:t>28</a:t>
            </a:fld>
            <a:endParaRPr lang="en-GB"/>
          </a:p>
        </p:txBody>
      </p:sp>
    </p:spTree>
    <p:extLst>
      <p:ext uri="{BB962C8B-B14F-4D97-AF65-F5344CB8AC3E}">
        <p14:creationId xmlns:p14="http://schemas.microsoft.com/office/powerpoint/2010/main" val="2722768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the end of the session, I come </a:t>
            </a:r>
            <a:r>
              <a:rPr lang="en-GB" dirty="0" smtClean="0"/>
              <a:t>back to the model in order to reiterate that this type of analysis can be done with any type</a:t>
            </a:r>
            <a:r>
              <a:rPr lang="en-GB" baseline="0" dirty="0" smtClean="0"/>
              <a:t> of material, including written sources. </a:t>
            </a:r>
            <a:endParaRPr lang="en-GB" dirty="0"/>
          </a:p>
        </p:txBody>
      </p:sp>
      <p:sp>
        <p:nvSpPr>
          <p:cNvPr id="4" name="Slide Number Placeholder 3"/>
          <p:cNvSpPr>
            <a:spLocks noGrp="1"/>
          </p:cNvSpPr>
          <p:nvPr>
            <p:ph type="sldNum" sz="quarter" idx="10"/>
          </p:nvPr>
        </p:nvSpPr>
        <p:spPr/>
        <p:txBody>
          <a:bodyPr/>
          <a:lstStyle/>
          <a:p>
            <a:fld id="{9CE4EC9D-73AB-43BD-8F9B-4A1F620A6889}" type="slidenum">
              <a:rPr lang="en-GB" smtClean="0"/>
              <a:t>29</a:t>
            </a:fld>
            <a:endParaRPr lang="en-GB"/>
          </a:p>
        </p:txBody>
      </p:sp>
    </p:spTree>
    <p:extLst>
      <p:ext uri="{BB962C8B-B14F-4D97-AF65-F5344CB8AC3E}">
        <p14:creationId xmlns:p14="http://schemas.microsoft.com/office/powerpoint/2010/main" val="2588278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the start, it’s important that the students don’t know anything about the image and don’t check</a:t>
            </a:r>
            <a:r>
              <a:rPr lang="en-GB" baseline="0" dirty="0" smtClean="0"/>
              <a:t> who Charlotte Corday was. The less they know the more imaginative and exploratory their discussions will be. Once they do a bit of research, their interpretations are limited by the historical context. This should be saved for the final stage, however.</a:t>
            </a:r>
            <a:endParaRPr lang="en-GB" dirty="0"/>
          </a:p>
        </p:txBody>
      </p:sp>
      <p:sp>
        <p:nvSpPr>
          <p:cNvPr id="4" name="Slide Number Placeholder 3"/>
          <p:cNvSpPr>
            <a:spLocks noGrp="1"/>
          </p:cNvSpPr>
          <p:nvPr>
            <p:ph type="sldNum" sz="quarter" idx="10"/>
          </p:nvPr>
        </p:nvSpPr>
        <p:spPr/>
        <p:txBody>
          <a:bodyPr/>
          <a:lstStyle/>
          <a:p>
            <a:fld id="{9CE4EC9D-73AB-43BD-8F9B-4A1F620A6889}" type="slidenum">
              <a:rPr lang="en-GB" smtClean="0"/>
              <a:t>3</a:t>
            </a:fld>
            <a:endParaRPr lang="en-GB"/>
          </a:p>
        </p:txBody>
      </p:sp>
    </p:spTree>
    <p:extLst>
      <p:ext uri="{BB962C8B-B14F-4D97-AF65-F5344CB8AC3E}">
        <p14:creationId xmlns:p14="http://schemas.microsoft.com/office/powerpoint/2010/main" val="902134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Instructions for students:</a:t>
            </a:r>
          </a:p>
          <a:p>
            <a:endParaRPr lang="en-GB" baseline="0" dirty="0" smtClean="0"/>
          </a:p>
          <a:p>
            <a:r>
              <a:rPr lang="en-GB" baseline="0" dirty="0" smtClean="0"/>
              <a:t>Call </a:t>
            </a:r>
            <a:r>
              <a:rPr lang="en-GB" baseline="0" dirty="0"/>
              <a:t>out words or phrases or sentences, etc.</a:t>
            </a:r>
          </a:p>
          <a:p>
            <a:r>
              <a:rPr lang="en-GB" baseline="0" dirty="0" smtClean="0"/>
              <a:t>One </a:t>
            </a:r>
            <a:r>
              <a:rPr lang="en-GB" baseline="0" dirty="0"/>
              <a:t>person writes them down in the first column. Leave a little bit of space in between in case you want to add anything later.</a:t>
            </a:r>
          </a:p>
          <a:p>
            <a:r>
              <a:rPr lang="en-GB" baseline="0" dirty="0" smtClean="0"/>
              <a:t>The </a:t>
            </a:r>
            <a:r>
              <a:rPr lang="en-GB" baseline="0" dirty="0"/>
              <a:t>aim is to explore the image/topic in multiple ways and generate a range of observations/ideas.</a:t>
            </a:r>
          </a:p>
          <a:p>
            <a:r>
              <a:rPr lang="en-GB" baseline="0" dirty="0" smtClean="0"/>
              <a:t>You </a:t>
            </a:r>
            <a:r>
              <a:rPr lang="en-GB" baseline="0" dirty="0"/>
              <a:t>can work alone but it’s better to have another person offer a different perspective.</a:t>
            </a:r>
          </a:p>
          <a:p>
            <a:endParaRPr lang="en-GB" dirty="0"/>
          </a:p>
        </p:txBody>
      </p:sp>
      <p:sp>
        <p:nvSpPr>
          <p:cNvPr id="4" name="Slide Number Placeholder 3"/>
          <p:cNvSpPr>
            <a:spLocks noGrp="1"/>
          </p:cNvSpPr>
          <p:nvPr>
            <p:ph type="sldNum" sz="quarter" idx="10"/>
          </p:nvPr>
        </p:nvSpPr>
        <p:spPr/>
        <p:txBody>
          <a:bodyPr/>
          <a:lstStyle/>
          <a:p>
            <a:fld id="{9CE4EC9D-73AB-43BD-8F9B-4A1F620A6889}" type="slidenum">
              <a:rPr lang="en-GB" smtClean="0"/>
              <a:t>4</a:t>
            </a:fld>
            <a:endParaRPr lang="en-GB"/>
          </a:p>
        </p:txBody>
      </p:sp>
    </p:spTree>
    <p:extLst>
      <p:ext uri="{BB962C8B-B14F-4D97-AF65-F5344CB8AC3E}">
        <p14:creationId xmlns:p14="http://schemas.microsoft.com/office/powerpoint/2010/main" val="120077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it’s important to suppress </a:t>
            </a:r>
            <a:r>
              <a:rPr lang="en-GB" dirty="0"/>
              <a:t>any temptation to analyse and evaluate what you see. Only describe.</a:t>
            </a:r>
          </a:p>
          <a:p>
            <a:endParaRPr lang="en-GB" dirty="0" smtClean="0"/>
          </a:p>
          <a:p>
            <a:r>
              <a:rPr lang="en-GB" dirty="0" smtClean="0"/>
              <a:t>This is how I sometimes guide students: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Imagine that you’re calling a friend from your trip to the museum and describing the picture to them so they can recreate it</a:t>
            </a:r>
            <a:r>
              <a:rPr lang="en-GB" baseline="0" dirty="0" smtClean="0"/>
              <a:t> in their mind. This will allow you to describe all the details you can see in it without analysing their meaning for the listener. For example, you could say that she looks like she’s rich, but what does it mean to a person who can’t see her? Describing the fabric of her dress, the way she’s sitting, how she presents herself – this is what makes you say she looks rich. But this could be different to how someone else might imagine/interpret a rich person, so it’s better to stick to objective descriptors.</a:t>
            </a:r>
            <a:endParaRPr lang="en-GB" dirty="0" smtClean="0"/>
          </a:p>
          <a:p>
            <a:endParaRPr lang="en-GB" dirty="0"/>
          </a:p>
        </p:txBody>
      </p:sp>
      <p:sp>
        <p:nvSpPr>
          <p:cNvPr id="4" name="Slide Number Placeholder 3"/>
          <p:cNvSpPr>
            <a:spLocks noGrp="1"/>
          </p:cNvSpPr>
          <p:nvPr>
            <p:ph type="sldNum" sz="quarter" idx="10"/>
          </p:nvPr>
        </p:nvSpPr>
        <p:spPr/>
        <p:txBody>
          <a:bodyPr/>
          <a:lstStyle/>
          <a:p>
            <a:fld id="{9CE4EC9D-73AB-43BD-8F9B-4A1F620A6889}" type="slidenum">
              <a:rPr lang="en-GB" smtClean="0"/>
              <a:t>5</a:t>
            </a:fld>
            <a:endParaRPr lang="en-GB"/>
          </a:p>
        </p:txBody>
      </p:sp>
    </p:spTree>
    <p:extLst>
      <p:ext uri="{BB962C8B-B14F-4D97-AF65-F5344CB8AC3E}">
        <p14:creationId xmlns:p14="http://schemas.microsoft.com/office/powerpoint/2010/main" val="4229090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discuss in small groups and share their observations with the rest of the class. It’s important to make sure that they only describe, despite the natural tendency to analyse or give meaning to these observations.</a:t>
            </a:r>
            <a:endParaRPr lang="en-GB" dirty="0"/>
          </a:p>
        </p:txBody>
      </p:sp>
      <p:sp>
        <p:nvSpPr>
          <p:cNvPr id="4" name="Slide Number Placeholder 3"/>
          <p:cNvSpPr>
            <a:spLocks noGrp="1"/>
          </p:cNvSpPr>
          <p:nvPr>
            <p:ph type="sldNum" sz="quarter" idx="10"/>
          </p:nvPr>
        </p:nvSpPr>
        <p:spPr/>
        <p:txBody>
          <a:bodyPr/>
          <a:lstStyle/>
          <a:p>
            <a:fld id="{9CE4EC9D-73AB-43BD-8F9B-4A1F620A6889}" type="slidenum">
              <a:rPr lang="en-GB" smtClean="0"/>
              <a:t>6</a:t>
            </a:fld>
            <a:endParaRPr lang="en-GB"/>
          </a:p>
        </p:txBody>
      </p:sp>
    </p:spTree>
    <p:extLst>
      <p:ext uri="{BB962C8B-B14F-4D97-AF65-F5344CB8AC3E}">
        <p14:creationId xmlns:p14="http://schemas.microsoft.com/office/powerpoint/2010/main" val="258538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After the discussion, here is a shortened summary. Hopefully, the students would come up with many more observations, but this is just an example of a few descriptive points that could be made about the image, for the sake of argument. The last two items usually go unnoticed so I draw particular attention to them here.</a:t>
            </a:r>
            <a:endParaRPr lang="en-GB" baseline="0" dirty="0"/>
          </a:p>
        </p:txBody>
      </p:sp>
      <p:sp>
        <p:nvSpPr>
          <p:cNvPr id="4" name="Slide Number Placeholder 3"/>
          <p:cNvSpPr>
            <a:spLocks noGrp="1"/>
          </p:cNvSpPr>
          <p:nvPr>
            <p:ph type="sldNum" sz="quarter" idx="10"/>
          </p:nvPr>
        </p:nvSpPr>
        <p:spPr/>
        <p:txBody>
          <a:bodyPr/>
          <a:lstStyle/>
          <a:p>
            <a:fld id="{3B4652C2-501A-4B1C-8B67-3989C77510EC}" type="slidenum">
              <a:rPr lang="en-GB" smtClean="0"/>
              <a:t>7</a:t>
            </a:fld>
            <a:endParaRPr lang="en-GB"/>
          </a:p>
        </p:txBody>
      </p:sp>
    </p:spTree>
    <p:extLst>
      <p:ext uri="{BB962C8B-B14F-4D97-AF65-F5344CB8AC3E}">
        <p14:creationId xmlns:p14="http://schemas.microsoft.com/office/powerpoint/2010/main" val="116883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how this description could be written as a paragraph</a:t>
            </a:r>
            <a:r>
              <a:rPr lang="en-GB" dirty="0" smtClean="0"/>
              <a:t>. If you close your eyes when I read it, you should be able to imagine the engraving. </a:t>
            </a:r>
            <a:endParaRPr lang="en-GB" dirty="0"/>
          </a:p>
        </p:txBody>
      </p:sp>
      <p:sp>
        <p:nvSpPr>
          <p:cNvPr id="4" name="Slide Number Placeholder 3"/>
          <p:cNvSpPr>
            <a:spLocks noGrp="1"/>
          </p:cNvSpPr>
          <p:nvPr>
            <p:ph type="sldNum" sz="quarter" idx="10"/>
          </p:nvPr>
        </p:nvSpPr>
        <p:spPr/>
        <p:txBody>
          <a:bodyPr/>
          <a:lstStyle/>
          <a:p>
            <a:fld id="{9CE4EC9D-73AB-43BD-8F9B-4A1F620A6889}" type="slidenum">
              <a:rPr lang="en-GB" smtClean="0"/>
              <a:t>8</a:t>
            </a:fld>
            <a:endParaRPr lang="en-GB"/>
          </a:p>
        </p:txBody>
      </p:sp>
    </p:spTree>
    <p:extLst>
      <p:ext uri="{BB962C8B-B14F-4D97-AF65-F5344CB8AC3E}">
        <p14:creationId xmlns:p14="http://schemas.microsoft.com/office/powerpoint/2010/main" val="2410766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stage is about asking questions</a:t>
            </a:r>
            <a:r>
              <a:rPr lang="en-GB" baseline="0" dirty="0" smtClean="0"/>
              <a:t> and providing interpretations</a:t>
            </a:r>
            <a:r>
              <a:rPr lang="en-GB" dirty="0" smtClean="0"/>
              <a:t>, and I encourage the students</a:t>
            </a:r>
            <a:r>
              <a:rPr lang="en-GB" baseline="0" dirty="0" smtClean="0"/>
              <a:t> to make the most outrageous claims about what the particular elements of the picture could mean. </a:t>
            </a:r>
            <a:endParaRPr lang="en-GB" dirty="0" smtClean="0"/>
          </a:p>
          <a:p>
            <a:endParaRPr lang="en-GB" dirty="0"/>
          </a:p>
        </p:txBody>
      </p:sp>
      <p:sp>
        <p:nvSpPr>
          <p:cNvPr id="4" name="Slide Number Placeholder 3"/>
          <p:cNvSpPr>
            <a:spLocks noGrp="1"/>
          </p:cNvSpPr>
          <p:nvPr>
            <p:ph type="sldNum" sz="quarter" idx="10"/>
          </p:nvPr>
        </p:nvSpPr>
        <p:spPr/>
        <p:txBody>
          <a:bodyPr/>
          <a:lstStyle/>
          <a:p>
            <a:fld id="{9CE4EC9D-73AB-43BD-8F9B-4A1F620A6889}" type="slidenum">
              <a:rPr lang="en-GB" smtClean="0"/>
              <a:t>9</a:t>
            </a:fld>
            <a:endParaRPr lang="en-GB"/>
          </a:p>
        </p:txBody>
      </p:sp>
    </p:spTree>
    <p:extLst>
      <p:ext uri="{BB962C8B-B14F-4D97-AF65-F5344CB8AC3E}">
        <p14:creationId xmlns:p14="http://schemas.microsoft.com/office/powerpoint/2010/main" val="2907374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BBA20CF-D1BA-4CDB-91C9-2663A8654763}"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CB04E-965F-4C40-8B11-796B026F5BA0}" type="slidenum">
              <a:rPr lang="en-GB" smtClean="0"/>
              <a:t>‹#›</a:t>
            </a:fld>
            <a:endParaRPr lang="en-GB"/>
          </a:p>
        </p:txBody>
      </p:sp>
    </p:spTree>
    <p:extLst>
      <p:ext uri="{BB962C8B-B14F-4D97-AF65-F5344CB8AC3E}">
        <p14:creationId xmlns:p14="http://schemas.microsoft.com/office/powerpoint/2010/main" val="321726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BA20CF-D1BA-4CDB-91C9-2663A8654763}"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CB04E-965F-4C40-8B11-796B026F5BA0}" type="slidenum">
              <a:rPr lang="en-GB" smtClean="0"/>
              <a:t>‹#›</a:t>
            </a:fld>
            <a:endParaRPr lang="en-GB"/>
          </a:p>
        </p:txBody>
      </p:sp>
    </p:spTree>
    <p:extLst>
      <p:ext uri="{BB962C8B-B14F-4D97-AF65-F5344CB8AC3E}">
        <p14:creationId xmlns:p14="http://schemas.microsoft.com/office/powerpoint/2010/main" val="180517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BA20CF-D1BA-4CDB-91C9-2663A8654763}"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CB04E-965F-4C40-8B11-796B026F5BA0}" type="slidenum">
              <a:rPr lang="en-GB" smtClean="0"/>
              <a:t>‹#›</a:t>
            </a:fld>
            <a:endParaRPr lang="en-GB"/>
          </a:p>
        </p:txBody>
      </p:sp>
    </p:spTree>
    <p:extLst>
      <p:ext uri="{BB962C8B-B14F-4D97-AF65-F5344CB8AC3E}">
        <p14:creationId xmlns:p14="http://schemas.microsoft.com/office/powerpoint/2010/main" val="188094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BA20CF-D1BA-4CDB-91C9-2663A8654763}"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CB04E-965F-4C40-8B11-796B026F5BA0}" type="slidenum">
              <a:rPr lang="en-GB" smtClean="0"/>
              <a:t>‹#›</a:t>
            </a:fld>
            <a:endParaRPr lang="en-GB"/>
          </a:p>
        </p:txBody>
      </p:sp>
    </p:spTree>
    <p:extLst>
      <p:ext uri="{BB962C8B-B14F-4D97-AF65-F5344CB8AC3E}">
        <p14:creationId xmlns:p14="http://schemas.microsoft.com/office/powerpoint/2010/main" val="171672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BA20CF-D1BA-4CDB-91C9-2663A8654763}"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9CB04E-965F-4C40-8B11-796B026F5BA0}" type="slidenum">
              <a:rPr lang="en-GB" smtClean="0"/>
              <a:t>‹#›</a:t>
            </a:fld>
            <a:endParaRPr lang="en-GB"/>
          </a:p>
        </p:txBody>
      </p:sp>
    </p:spTree>
    <p:extLst>
      <p:ext uri="{BB962C8B-B14F-4D97-AF65-F5344CB8AC3E}">
        <p14:creationId xmlns:p14="http://schemas.microsoft.com/office/powerpoint/2010/main" val="152617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BBA20CF-D1BA-4CDB-91C9-2663A8654763}"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9CB04E-965F-4C40-8B11-796B026F5BA0}" type="slidenum">
              <a:rPr lang="en-GB" smtClean="0"/>
              <a:t>‹#›</a:t>
            </a:fld>
            <a:endParaRPr lang="en-GB"/>
          </a:p>
        </p:txBody>
      </p:sp>
    </p:spTree>
    <p:extLst>
      <p:ext uri="{BB962C8B-B14F-4D97-AF65-F5344CB8AC3E}">
        <p14:creationId xmlns:p14="http://schemas.microsoft.com/office/powerpoint/2010/main" val="2181469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BBA20CF-D1BA-4CDB-91C9-2663A8654763}" type="datetimeFigureOut">
              <a:rPr lang="en-GB" smtClean="0"/>
              <a:t>28/05/2020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9CB04E-965F-4C40-8B11-796B026F5BA0}" type="slidenum">
              <a:rPr lang="en-GB" smtClean="0"/>
              <a:t>‹#›</a:t>
            </a:fld>
            <a:endParaRPr lang="en-GB"/>
          </a:p>
        </p:txBody>
      </p:sp>
    </p:spTree>
    <p:extLst>
      <p:ext uri="{BB962C8B-B14F-4D97-AF65-F5344CB8AC3E}">
        <p14:creationId xmlns:p14="http://schemas.microsoft.com/office/powerpoint/2010/main" val="395939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BBA20CF-D1BA-4CDB-91C9-2663A8654763}" type="datetimeFigureOut">
              <a:rPr lang="en-GB" smtClean="0"/>
              <a:t>28/05/2020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9CB04E-965F-4C40-8B11-796B026F5BA0}" type="slidenum">
              <a:rPr lang="en-GB" smtClean="0"/>
              <a:t>‹#›</a:t>
            </a:fld>
            <a:endParaRPr lang="en-GB"/>
          </a:p>
        </p:txBody>
      </p:sp>
    </p:spTree>
    <p:extLst>
      <p:ext uri="{BB962C8B-B14F-4D97-AF65-F5344CB8AC3E}">
        <p14:creationId xmlns:p14="http://schemas.microsoft.com/office/powerpoint/2010/main" val="75041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A20CF-D1BA-4CDB-91C9-2663A8654763}" type="datetimeFigureOut">
              <a:rPr lang="en-GB" smtClean="0"/>
              <a:t>28/05/2020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9CB04E-965F-4C40-8B11-796B026F5BA0}" type="slidenum">
              <a:rPr lang="en-GB" smtClean="0"/>
              <a:t>‹#›</a:t>
            </a:fld>
            <a:endParaRPr lang="en-GB"/>
          </a:p>
        </p:txBody>
      </p:sp>
    </p:spTree>
    <p:extLst>
      <p:ext uri="{BB962C8B-B14F-4D97-AF65-F5344CB8AC3E}">
        <p14:creationId xmlns:p14="http://schemas.microsoft.com/office/powerpoint/2010/main" val="99564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A20CF-D1BA-4CDB-91C9-2663A8654763}"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9CB04E-965F-4C40-8B11-796B026F5BA0}" type="slidenum">
              <a:rPr lang="en-GB" smtClean="0"/>
              <a:t>‹#›</a:t>
            </a:fld>
            <a:endParaRPr lang="en-GB"/>
          </a:p>
        </p:txBody>
      </p:sp>
    </p:spTree>
    <p:extLst>
      <p:ext uri="{BB962C8B-B14F-4D97-AF65-F5344CB8AC3E}">
        <p14:creationId xmlns:p14="http://schemas.microsoft.com/office/powerpoint/2010/main" val="4050854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BA20CF-D1BA-4CDB-91C9-2663A8654763}"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9CB04E-965F-4C40-8B11-796B026F5BA0}" type="slidenum">
              <a:rPr lang="en-GB" smtClean="0"/>
              <a:t>‹#›</a:t>
            </a:fld>
            <a:endParaRPr lang="en-GB"/>
          </a:p>
        </p:txBody>
      </p:sp>
    </p:spTree>
    <p:extLst>
      <p:ext uri="{BB962C8B-B14F-4D97-AF65-F5344CB8AC3E}">
        <p14:creationId xmlns:p14="http://schemas.microsoft.com/office/powerpoint/2010/main" val="2002802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A20CF-D1BA-4CDB-91C9-2663A8654763}" type="datetimeFigureOut">
              <a:rPr lang="en-GB" smtClean="0"/>
              <a:t>28/05/2020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CB04E-965F-4C40-8B11-796B026F5BA0}" type="slidenum">
              <a:rPr lang="en-GB" smtClean="0"/>
              <a:t>‹#›</a:t>
            </a:fld>
            <a:endParaRPr lang="en-GB"/>
          </a:p>
        </p:txBody>
      </p:sp>
    </p:spTree>
    <p:extLst>
      <p:ext uri="{BB962C8B-B14F-4D97-AF65-F5344CB8AC3E}">
        <p14:creationId xmlns:p14="http://schemas.microsoft.com/office/powerpoint/2010/main" val="1663859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oxforddnb.com/view/article/2868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britishmuseum.org/research/collection_online/collection_object_details.asp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oxforddnb.com/view/article/2868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britishmuseum.org/research/collection_online/collection_object_details.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9259" r="1549"/>
          <a:stretch/>
        </p:blipFill>
        <p:spPr>
          <a:xfrm>
            <a:off x="1786926" y="5969408"/>
            <a:ext cx="1786268" cy="888591"/>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50883"/>
          <a:stretch/>
        </p:blipFill>
        <p:spPr>
          <a:xfrm>
            <a:off x="0" y="5967730"/>
            <a:ext cx="1786925" cy="890269"/>
          </a:xfrm>
          <a:prstGeom prst="rect">
            <a:avLst/>
          </a:prstGeom>
        </p:spPr>
      </p:pic>
      <p:sp>
        <p:nvSpPr>
          <p:cNvPr id="7" name="Rectangle 6"/>
          <p:cNvSpPr/>
          <p:nvPr/>
        </p:nvSpPr>
        <p:spPr>
          <a:xfrm>
            <a:off x="3573194" y="5967730"/>
            <a:ext cx="8618806" cy="890269"/>
          </a:xfrm>
          <a:prstGeom prst="rect">
            <a:avLst/>
          </a:prstGeom>
          <a:solidFill>
            <a:srgbClr val="1A0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1786925" y="1900695"/>
            <a:ext cx="8836480" cy="33649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accent5">
                    <a:lumMod val="75000"/>
                  </a:schemeClr>
                </a:solidFill>
                <a:latin typeface="Gill Sans MT" panose="020B0502020104020203" pitchFamily="34" charset="0"/>
              </a:rPr>
              <a:t>Using visual sources to develop analytical </a:t>
            </a:r>
            <a:r>
              <a:rPr lang="en-GB" b="1" dirty="0" smtClean="0">
                <a:solidFill>
                  <a:schemeClr val="accent5">
                    <a:lumMod val="75000"/>
                  </a:schemeClr>
                </a:solidFill>
                <a:latin typeface="Gill Sans MT" panose="020B0502020104020203" pitchFamily="34" charset="0"/>
              </a:rPr>
              <a:t>thinking:</a:t>
            </a:r>
          </a:p>
          <a:p>
            <a:r>
              <a:rPr lang="en-GB" b="1" dirty="0" smtClean="0">
                <a:solidFill>
                  <a:schemeClr val="accent5">
                    <a:lumMod val="75000"/>
                  </a:schemeClr>
                </a:solidFill>
                <a:latin typeface="Gill Sans MT" panose="020B0502020104020203" pitchFamily="34" charset="0"/>
              </a:rPr>
              <a:t/>
            </a:r>
            <a:br>
              <a:rPr lang="en-GB" b="1" dirty="0" smtClean="0">
                <a:solidFill>
                  <a:schemeClr val="accent5">
                    <a:lumMod val="75000"/>
                  </a:schemeClr>
                </a:solidFill>
                <a:latin typeface="Gill Sans MT" panose="020B0502020104020203" pitchFamily="34" charset="0"/>
              </a:rPr>
            </a:br>
            <a:r>
              <a:rPr lang="en-GB" dirty="0" smtClean="0">
                <a:solidFill>
                  <a:schemeClr val="accent5">
                    <a:lumMod val="75000"/>
                  </a:schemeClr>
                </a:solidFill>
                <a:latin typeface="Gill Sans MT" panose="020B0502020104020203" pitchFamily="34" charset="0"/>
              </a:rPr>
              <a:t>a 3-stage method with an image</a:t>
            </a:r>
            <a:endParaRPr lang="en-GB" dirty="0">
              <a:solidFill>
                <a:schemeClr val="accent5">
                  <a:lumMod val="75000"/>
                </a:schemeClr>
              </a:solidFill>
              <a:latin typeface="Gill Sans MT" panose="020B0502020104020203" pitchFamily="34" charset="0"/>
            </a:endParaRPr>
          </a:p>
        </p:txBody>
      </p:sp>
    </p:spTree>
    <p:extLst>
      <p:ext uri="{BB962C8B-B14F-4D97-AF65-F5344CB8AC3E}">
        <p14:creationId xmlns:p14="http://schemas.microsoft.com/office/powerpoint/2010/main" val="1952905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075" y="423934"/>
            <a:ext cx="4169047" cy="1143000"/>
          </a:xfrm>
        </p:spPr>
        <p:txBody>
          <a:bodyPr>
            <a:normAutofit fontScale="90000"/>
          </a:bodyPr>
          <a:lstStyle/>
          <a:p>
            <a:r>
              <a:rPr lang="en-GB" b="1" dirty="0">
                <a:solidFill>
                  <a:srgbClr val="00B050"/>
                </a:solidFill>
              </a:rPr>
              <a:t>Analyse the image</a:t>
            </a:r>
            <a:endParaRPr lang="en-GB" dirty="0">
              <a:solidFill>
                <a:srgbClr val="00B050"/>
              </a:solidFill>
            </a:endParaRPr>
          </a:p>
        </p:txBody>
      </p:sp>
      <p:sp>
        <p:nvSpPr>
          <p:cNvPr id="3" name="Content Placeholder 2"/>
          <p:cNvSpPr>
            <a:spLocks noGrp="1"/>
          </p:cNvSpPr>
          <p:nvPr>
            <p:ph idx="1"/>
          </p:nvPr>
        </p:nvSpPr>
        <p:spPr>
          <a:xfrm>
            <a:off x="440871" y="2306782"/>
            <a:ext cx="7004958" cy="3775974"/>
          </a:xfrm>
        </p:spPr>
        <p:txBody>
          <a:bodyPr>
            <a:normAutofit/>
          </a:bodyPr>
          <a:lstStyle/>
          <a:p>
            <a:pPr marL="0" indent="0">
              <a:buNone/>
            </a:pPr>
            <a:r>
              <a:rPr lang="en-GB" u="sng" dirty="0"/>
              <a:t>Examples of questions</a:t>
            </a:r>
            <a:r>
              <a:rPr lang="en-GB" dirty="0"/>
              <a:t>:</a:t>
            </a:r>
          </a:p>
          <a:p>
            <a:pPr marL="0" indent="0">
              <a:buNone/>
            </a:pPr>
            <a:endParaRPr lang="en-GB" sz="1700" dirty="0"/>
          </a:p>
          <a:p>
            <a:pPr>
              <a:buFont typeface="Wingdings" panose="05000000000000000000" pitchFamily="2" charset="2"/>
              <a:buChar char="Ä"/>
            </a:pPr>
            <a:r>
              <a:rPr lang="en-GB" sz="2400" dirty="0"/>
              <a:t>How do the woman’s clothing, posture and facial expression reveal her personality, mood and status?</a:t>
            </a:r>
          </a:p>
          <a:p>
            <a:pPr>
              <a:buFont typeface="Wingdings" panose="05000000000000000000" pitchFamily="2" charset="2"/>
              <a:buChar char="Ä"/>
            </a:pPr>
            <a:r>
              <a:rPr lang="en-GB" sz="2400" dirty="0"/>
              <a:t>Similarly, what do these elements tell us about the men?</a:t>
            </a:r>
          </a:p>
          <a:p>
            <a:pPr>
              <a:buFont typeface="Wingdings" panose="05000000000000000000" pitchFamily="2" charset="2"/>
              <a:buChar char="Ä"/>
            </a:pPr>
            <a:r>
              <a:rPr lang="en-GB" sz="2400" dirty="0"/>
              <a:t>What are the implications of the different elements in the composition</a:t>
            </a:r>
            <a:r>
              <a:rPr lang="en-GB" sz="2400" dirty="0" smtClean="0"/>
              <a:t>?</a:t>
            </a:r>
            <a:endParaRPr lang="en-GB" sz="2400" dirty="0"/>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800158" y="255326"/>
            <a:ext cx="4048125"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43041" y="255326"/>
            <a:ext cx="2319772" cy="1815882"/>
          </a:xfrm>
          <a:prstGeom prst="rect">
            <a:avLst/>
          </a:prstGeom>
          <a:noFill/>
        </p:spPr>
        <p:txBody>
          <a:bodyPr wrap="square" rtlCol="0">
            <a:spAutoFit/>
          </a:bodyPr>
          <a:lstStyle/>
          <a:p>
            <a:r>
              <a:rPr lang="en-GB" sz="2800" dirty="0">
                <a:solidFill>
                  <a:srgbClr val="00B050"/>
                </a:solidFill>
              </a:rPr>
              <a:t>Why?</a:t>
            </a:r>
          </a:p>
          <a:p>
            <a:r>
              <a:rPr lang="en-GB" sz="2800" dirty="0">
                <a:solidFill>
                  <a:srgbClr val="00B050"/>
                </a:solidFill>
              </a:rPr>
              <a:t>How?</a:t>
            </a:r>
          </a:p>
          <a:p>
            <a:r>
              <a:rPr lang="en-GB" sz="2800" dirty="0">
                <a:solidFill>
                  <a:srgbClr val="00B050"/>
                </a:solidFill>
              </a:rPr>
              <a:t>So what? </a:t>
            </a:r>
          </a:p>
          <a:p>
            <a:r>
              <a:rPr lang="en-GB" sz="2800" dirty="0">
                <a:solidFill>
                  <a:srgbClr val="00B050"/>
                </a:solidFill>
              </a:rPr>
              <a:t>What next?</a:t>
            </a:r>
          </a:p>
        </p:txBody>
      </p:sp>
    </p:spTree>
    <p:extLst>
      <p:ext uri="{BB962C8B-B14F-4D97-AF65-F5344CB8AC3E}">
        <p14:creationId xmlns:p14="http://schemas.microsoft.com/office/powerpoint/2010/main" val="145463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134076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txBox="1">
            <a:spLocks noGrp="1"/>
          </p:cNvSpPr>
          <p:nvPr>
            <p:ph type="title"/>
          </p:nvPr>
        </p:nvSpPr>
        <p:spPr>
          <a:xfrm>
            <a:off x="3560455" y="338343"/>
            <a:ext cx="3681008" cy="535531"/>
          </a:xfrm>
          <a:prstGeom prst="rect">
            <a:avLst/>
          </a:prstGeom>
          <a:noFill/>
        </p:spPr>
        <p:txBody>
          <a:bodyPr wrap="none" rtlCol="0">
            <a:spAutoFit/>
          </a:bodyPr>
          <a:lstStyle/>
          <a:p>
            <a:r>
              <a:rPr lang="en-GB" sz="3200" b="1" dirty="0"/>
              <a:t>Analyse this picture…</a:t>
            </a:r>
          </a:p>
        </p:txBody>
      </p:sp>
    </p:spTree>
    <p:extLst>
      <p:ext uri="{BB962C8B-B14F-4D97-AF65-F5344CB8AC3E}">
        <p14:creationId xmlns:p14="http://schemas.microsoft.com/office/powerpoint/2010/main" val="210503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4786" y="116632"/>
            <a:ext cx="10515600" cy="1143000"/>
          </a:xfrm>
        </p:spPr>
        <p:txBody>
          <a:bodyPr>
            <a:normAutofit fontScale="90000"/>
          </a:bodyPr>
          <a:lstStyle/>
          <a:p>
            <a:r>
              <a:rPr lang="en-GB" dirty="0"/>
              <a:t>Example of a </a:t>
            </a:r>
            <a:r>
              <a:rPr lang="en-GB" b="1" dirty="0"/>
              <a:t>descriptive</a:t>
            </a:r>
            <a:r>
              <a:rPr lang="en-GB" dirty="0"/>
              <a:t> and </a:t>
            </a:r>
            <a:r>
              <a:rPr lang="en-GB" b="1" dirty="0">
                <a:solidFill>
                  <a:srgbClr val="00B050"/>
                </a:solidFill>
              </a:rPr>
              <a:t>analytical</a:t>
            </a:r>
            <a:r>
              <a:rPr lang="en-GB" dirty="0"/>
              <a:t> paragraph (integrated)</a:t>
            </a:r>
          </a:p>
        </p:txBody>
      </p:sp>
      <p:sp>
        <p:nvSpPr>
          <p:cNvPr id="3" name="Content Placeholder 2"/>
          <p:cNvSpPr>
            <a:spLocks noGrp="1"/>
          </p:cNvSpPr>
          <p:nvPr>
            <p:ph idx="1"/>
          </p:nvPr>
        </p:nvSpPr>
        <p:spPr>
          <a:xfrm>
            <a:off x="734786" y="1484784"/>
            <a:ext cx="10809514" cy="3593653"/>
          </a:xfrm>
        </p:spPr>
        <p:txBody>
          <a:bodyPr>
            <a:noAutofit/>
          </a:bodyPr>
          <a:lstStyle/>
          <a:p>
            <a:pPr marL="0" indent="0">
              <a:buNone/>
            </a:pPr>
            <a:r>
              <a:rPr lang="en-GB" sz="2400" dirty="0"/>
              <a:t>	</a:t>
            </a:r>
            <a:r>
              <a:rPr lang="en-GB" sz="2400" b="1" dirty="0">
                <a:solidFill>
                  <a:srgbClr val="00B050"/>
                </a:solidFill>
              </a:rPr>
              <a:t>The central focus </a:t>
            </a:r>
            <a:r>
              <a:rPr lang="en-GB" sz="2400" dirty="0"/>
              <a:t>of this black and white engraving is Charlotte Corday sitting in </a:t>
            </a:r>
            <a:r>
              <a:rPr lang="en-GB" sz="2400" dirty="0" smtClean="0"/>
              <a:t>a </a:t>
            </a:r>
            <a:r>
              <a:rPr lang="en-GB" sz="2400" dirty="0"/>
              <a:t>prison cell, </a:t>
            </a:r>
            <a:r>
              <a:rPr lang="en-GB" sz="2400" b="1" dirty="0">
                <a:solidFill>
                  <a:srgbClr val="00B050"/>
                </a:solidFill>
              </a:rPr>
              <a:t>a seemingly unlikely place for a beautiful woman like that</a:t>
            </a:r>
            <a:r>
              <a:rPr lang="en-GB" sz="2400" dirty="0"/>
              <a:t>. She is clad in an elegant white dress, </a:t>
            </a:r>
            <a:r>
              <a:rPr lang="en-GB" sz="2400" b="1" dirty="0">
                <a:solidFill>
                  <a:srgbClr val="00B050"/>
                </a:solidFill>
              </a:rPr>
              <a:t>which stands out in the darkness of the surroundings creating a jarring and intriguing portrait that evokes threatened innocence and virtue</a:t>
            </a:r>
            <a:r>
              <a:rPr lang="en-GB" sz="2400" dirty="0"/>
              <a:t>. Her hands are clasped on her knee, </a:t>
            </a:r>
            <a:r>
              <a:rPr lang="en-GB" sz="2400" b="1" dirty="0">
                <a:solidFill>
                  <a:srgbClr val="00B050"/>
                </a:solidFill>
              </a:rPr>
              <a:t>implying modesty and anxiety</a:t>
            </a:r>
            <a:r>
              <a:rPr lang="en-GB" sz="2400" dirty="0"/>
              <a:t>. A man in a conical cap, </a:t>
            </a:r>
            <a:r>
              <a:rPr lang="en-GB" sz="2400" b="1" dirty="0">
                <a:solidFill>
                  <a:srgbClr val="00B050"/>
                </a:solidFill>
              </a:rPr>
              <a:t>popular in mid-nineteenth century</a:t>
            </a:r>
            <a:r>
              <a:rPr lang="en-GB" sz="2400" dirty="0"/>
              <a:t>, is cutting her hair </a:t>
            </a:r>
            <a:r>
              <a:rPr lang="en-GB" sz="2400" b="1" dirty="0">
                <a:solidFill>
                  <a:srgbClr val="00B050"/>
                </a:solidFill>
              </a:rPr>
              <a:t>– symbol of her femininity – </a:t>
            </a:r>
            <a:r>
              <a:rPr lang="en-GB" sz="2400" dirty="0"/>
              <a:t>while she’s looking longingly at a painting on the easel to her left. </a:t>
            </a:r>
            <a:r>
              <a:rPr lang="en-GB" sz="2400" b="1" dirty="0">
                <a:solidFill>
                  <a:srgbClr val="00B050"/>
                </a:solidFill>
              </a:rPr>
              <a:t>The shearing is a humiliating ritual and </a:t>
            </a:r>
            <a:r>
              <a:rPr lang="en-GB" sz="2400" dirty="0"/>
              <a:t>her eyes look alert, </a:t>
            </a:r>
            <a:r>
              <a:rPr lang="en-GB" sz="2400" b="1" dirty="0">
                <a:solidFill>
                  <a:srgbClr val="00B050"/>
                </a:solidFill>
              </a:rPr>
              <a:t>creating an impression of determination in the face of indignity</a:t>
            </a:r>
            <a:r>
              <a:rPr lang="en-GB" sz="2400" dirty="0"/>
              <a:t>. An artist is watching her, </a:t>
            </a:r>
            <a:r>
              <a:rPr lang="en-GB" sz="2400" b="1" dirty="0">
                <a:solidFill>
                  <a:srgbClr val="00B050"/>
                </a:solidFill>
              </a:rPr>
              <a:t>perhaps looking for approval of his portrait</a:t>
            </a:r>
            <a:r>
              <a:rPr lang="en-GB" sz="2400" dirty="0"/>
              <a:t>, as he is packing up his paints on the table. Other objects in the cell include a palette knife in the right hand corner, </a:t>
            </a:r>
            <a:r>
              <a:rPr lang="en-GB" sz="2400" b="1" dirty="0">
                <a:solidFill>
                  <a:srgbClr val="00B050"/>
                </a:solidFill>
              </a:rPr>
              <a:t>which hints at a possible crime Corday committed</a:t>
            </a:r>
            <a:r>
              <a:rPr lang="en-GB" sz="2400" dirty="0"/>
              <a:t>, and a quill pen on the left </a:t>
            </a:r>
            <a:r>
              <a:rPr lang="en-GB" sz="2400" b="1" dirty="0">
                <a:solidFill>
                  <a:srgbClr val="00B050"/>
                </a:solidFill>
              </a:rPr>
              <a:t>that symbolises the power of written word</a:t>
            </a:r>
            <a:r>
              <a:rPr lang="en-GB" sz="2400" dirty="0"/>
              <a:t>, as well as a heap of dark fabric at the foot of the woman. </a:t>
            </a:r>
            <a:r>
              <a:rPr lang="en-GB" sz="2400" b="1" dirty="0">
                <a:solidFill>
                  <a:srgbClr val="00B050"/>
                </a:solidFill>
              </a:rPr>
              <a:t>The mood is sombre and anticipating as she will soon be walked off to her execution</a:t>
            </a:r>
            <a:r>
              <a:rPr lang="en-GB" sz="2400" dirty="0"/>
              <a:t>.</a:t>
            </a:r>
          </a:p>
        </p:txBody>
      </p:sp>
      <p:sp>
        <p:nvSpPr>
          <p:cNvPr id="4" name="TextBox 3"/>
          <p:cNvSpPr txBox="1"/>
          <p:nvPr/>
        </p:nvSpPr>
        <p:spPr>
          <a:xfrm>
            <a:off x="1645920" y="6453336"/>
            <a:ext cx="9130014" cy="400110"/>
          </a:xfrm>
          <a:prstGeom prst="rect">
            <a:avLst/>
          </a:prstGeom>
          <a:noFill/>
        </p:spPr>
        <p:txBody>
          <a:bodyPr wrap="square" rtlCol="0">
            <a:spAutoFit/>
          </a:bodyPr>
          <a:lstStyle/>
          <a:p>
            <a:r>
              <a:rPr lang="en-GB" sz="2000" dirty="0"/>
              <a:t>Plain text = descriptive writing			</a:t>
            </a:r>
            <a:r>
              <a:rPr lang="en-GB" sz="2000" b="1" dirty="0">
                <a:solidFill>
                  <a:srgbClr val="00B050"/>
                </a:solidFill>
              </a:rPr>
              <a:t>Green text = analytical writing</a:t>
            </a:r>
          </a:p>
        </p:txBody>
      </p:sp>
    </p:spTree>
    <p:extLst>
      <p:ext uri="{BB962C8B-B14F-4D97-AF65-F5344CB8AC3E}">
        <p14:creationId xmlns:p14="http://schemas.microsoft.com/office/powerpoint/2010/main" val="4244005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0843" y="45581"/>
            <a:ext cx="5458265" cy="3744416"/>
          </a:xfrm>
        </p:spPr>
        <p:txBody>
          <a:bodyPr>
            <a:noAutofit/>
          </a:bodyPr>
          <a:lstStyle/>
          <a:p>
            <a:r>
              <a:rPr lang="en-GB" sz="3600" b="1" dirty="0">
                <a:solidFill>
                  <a:srgbClr val="C00000"/>
                </a:solidFill>
              </a:rPr>
              <a:t>Stage 3:</a:t>
            </a:r>
            <a:br>
              <a:rPr lang="en-GB" sz="3600" b="1" dirty="0">
                <a:solidFill>
                  <a:srgbClr val="C00000"/>
                </a:solidFill>
              </a:rPr>
            </a:br>
            <a:r>
              <a:rPr lang="en-GB" sz="3600" b="1" dirty="0">
                <a:solidFill>
                  <a:srgbClr val="C00000"/>
                </a:solidFill>
              </a:rPr>
              <a:t/>
            </a:r>
            <a:br>
              <a:rPr lang="en-GB" sz="3600" b="1" dirty="0">
                <a:solidFill>
                  <a:srgbClr val="C00000"/>
                </a:solidFill>
              </a:rPr>
            </a:br>
            <a:r>
              <a:rPr lang="en-GB" sz="3600" b="1" dirty="0">
                <a:solidFill>
                  <a:srgbClr val="C00000"/>
                </a:solidFill>
              </a:rPr>
              <a:t>Reveal the image</a:t>
            </a:r>
            <a:br>
              <a:rPr lang="en-GB" sz="3600" b="1" dirty="0">
                <a:solidFill>
                  <a:srgbClr val="C00000"/>
                </a:solidFill>
              </a:rPr>
            </a:br>
            <a:r>
              <a:rPr lang="en-GB" sz="3600" b="1" dirty="0">
                <a:solidFill>
                  <a:srgbClr val="C00000"/>
                </a:solidFill>
              </a:rPr>
              <a:t/>
            </a:r>
            <a:br>
              <a:rPr lang="en-GB" sz="3600" b="1" dirty="0">
                <a:solidFill>
                  <a:srgbClr val="C00000"/>
                </a:solidFill>
              </a:rPr>
            </a:br>
            <a:r>
              <a:rPr lang="en-GB" sz="3600" b="1" dirty="0">
                <a:solidFill>
                  <a:srgbClr val="C00000"/>
                </a:solidFill>
              </a:rPr>
              <a:t>- how/what do you </a:t>
            </a:r>
            <a:r>
              <a:rPr lang="en-GB" sz="4800" b="1" u="sng" dirty="0">
                <a:solidFill>
                  <a:srgbClr val="C00000"/>
                </a:solidFill>
              </a:rPr>
              <a:t>know</a:t>
            </a:r>
            <a:r>
              <a:rPr lang="en-GB" sz="3600" b="1" dirty="0">
                <a:solidFill>
                  <a:srgbClr val="C00000"/>
                </a:solidFill>
              </a:rPr>
              <a:t>?</a:t>
            </a: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641586" y="0"/>
            <a:ext cx="4912221" cy="686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2355297027"/>
              </p:ext>
            </p:extLst>
          </p:nvPr>
        </p:nvGraphicFramePr>
        <p:xfrm>
          <a:off x="872198" y="4051495"/>
          <a:ext cx="4704000" cy="2657728"/>
        </p:xfrm>
        <a:graphic>
          <a:graphicData uri="http://schemas.openxmlformats.org/drawingml/2006/table">
            <a:tbl>
              <a:tblPr firstRow="1" bandRow="1">
                <a:tableStyleId>{69CF1AB2-1976-4502-BF36-3FF5EA218861}</a:tableStyleId>
              </a:tblPr>
              <a:tblGrid>
                <a:gridCol w="1568000">
                  <a:extLst>
                    <a:ext uri="{9D8B030D-6E8A-4147-A177-3AD203B41FA5}">
                      <a16:colId xmlns:a16="http://schemas.microsoft.com/office/drawing/2014/main" val="20000"/>
                    </a:ext>
                  </a:extLst>
                </a:gridCol>
                <a:gridCol w="1568000">
                  <a:extLst>
                    <a:ext uri="{9D8B030D-6E8A-4147-A177-3AD203B41FA5}">
                      <a16:colId xmlns:a16="http://schemas.microsoft.com/office/drawing/2014/main" val="20001"/>
                    </a:ext>
                  </a:extLst>
                </a:gridCol>
                <a:gridCol w="1568000">
                  <a:extLst>
                    <a:ext uri="{9D8B030D-6E8A-4147-A177-3AD203B41FA5}">
                      <a16:colId xmlns:a16="http://schemas.microsoft.com/office/drawing/2014/main" val="20002"/>
                    </a:ext>
                  </a:extLst>
                </a:gridCol>
              </a:tblGrid>
              <a:tr h="859408">
                <a:tc>
                  <a:txBody>
                    <a:bodyPr/>
                    <a:lstStyle/>
                    <a:p>
                      <a:pPr algn="ctr"/>
                      <a:r>
                        <a:rPr lang="en-GB" dirty="0"/>
                        <a:t>Stage 1</a:t>
                      </a:r>
                    </a:p>
                    <a:p>
                      <a:pPr algn="ctr"/>
                      <a:r>
                        <a:rPr lang="en-GB" sz="1600" dirty="0"/>
                        <a:t>Description</a:t>
                      </a:r>
                    </a:p>
                  </a:txBody>
                  <a:tcPr/>
                </a:tc>
                <a:tc>
                  <a:txBody>
                    <a:bodyPr/>
                    <a:lstStyle/>
                    <a:p>
                      <a:pPr algn="ctr"/>
                      <a:r>
                        <a:rPr lang="en-GB" dirty="0"/>
                        <a:t>Stage 2</a:t>
                      </a:r>
                    </a:p>
                    <a:p>
                      <a:pPr algn="ctr"/>
                      <a:r>
                        <a:rPr lang="en-GB" dirty="0"/>
                        <a:t>Analysis</a:t>
                      </a:r>
                    </a:p>
                  </a:txBody>
                  <a:tcPr/>
                </a:tc>
                <a:tc>
                  <a:txBody>
                    <a:bodyPr/>
                    <a:lstStyle/>
                    <a:p>
                      <a:pPr algn="ctr"/>
                      <a:r>
                        <a:rPr lang="en-GB" dirty="0"/>
                        <a:t>Stage 3</a:t>
                      </a:r>
                    </a:p>
                    <a:p>
                      <a:pPr algn="ctr"/>
                      <a:r>
                        <a:rPr lang="en-GB" dirty="0"/>
                        <a:t>Critical</a:t>
                      </a:r>
                    </a:p>
                  </a:txBody>
                  <a:tcPr/>
                </a:tc>
                <a:extLst>
                  <a:ext uri="{0D108BD9-81ED-4DB2-BD59-A6C34878D82A}">
                    <a16:rowId xmlns:a16="http://schemas.microsoft.com/office/drawing/2014/main" val="10000"/>
                  </a:ext>
                </a:extLst>
              </a:tr>
              <a:tr h="1780201">
                <a:tc>
                  <a:txBody>
                    <a:bodyPr/>
                    <a:lstStyle/>
                    <a:p>
                      <a:endParaRPr lang="en-GB" sz="1400" dirty="0"/>
                    </a:p>
                    <a:p>
                      <a:r>
                        <a:rPr lang="en-GB" sz="1400" dirty="0"/>
                        <a:t>Observation 1</a:t>
                      </a:r>
                    </a:p>
                    <a:p>
                      <a:endParaRPr lang="en-GB" sz="1400" dirty="0"/>
                    </a:p>
                    <a:p>
                      <a:r>
                        <a:rPr lang="en-GB" sz="1400" dirty="0"/>
                        <a:t>Observation 2</a:t>
                      </a:r>
                    </a:p>
                    <a:p>
                      <a:endParaRPr lang="en-GB" sz="1400" dirty="0"/>
                    </a:p>
                    <a:p>
                      <a:r>
                        <a:rPr lang="en-GB" sz="1400" dirty="0"/>
                        <a:t>Observation </a:t>
                      </a:r>
                      <a:r>
                        <a:rPr lang="en-GB" sz="1400" dirty="0" smtClean="0"/>
                        <a:t>3</a:t>
                      </a:r>
                    </a:p>
                    <a:p>
                      <a:endParaRPr lang="en-GB" sz="1400" dirty="0" smtClean="0"/>
                    </a:p>
                    <a:p>
                      <a:r>
                        <a:rPr lang="en-GB" sz="1400" dirty="0" smtClean="0"/>
                        <a:t>….</a:t>
                      </a:r>
                      <a:endParaRPr lang="en-GB" sz="1400" dirty="0"/>
                    </a:p>
                  </a:txBody>
                  <a:tcPr/>
                </a:tc>
                <a:tc>
                  <a:txBody>
                    <a:bodyPr/>
                    <a:lstStyle/>
                    <a:p>
                      <a:endParaRPr lang="en-GB" sz="1400" dirty="0"/>
                    </a:p>
                    <a:p>
                      <a:r>
                        <a:rPr lang="en-GB" sz="1400" dirty="0"/>
                        <a:t>Interpretation</a:t>
                      </a:r>
                      <a:r>
                        <a:rPr lang="en-GB" sz="1400" baseline="0" dirty="0"/>
                        <a:t> 1</a:t>
                      </a:r>
                    </a:p>
                    <a:p>
                      <a:endParaRPr lang="en-GB" sz="1400" baseline="0" dirty="0"/>
                    </a:p>
                    <a:p>
                      <a:r>
                        <a:rPr lang="en-GB" sz="1400" dirty="0"/>
                        <a:t>Interpretation</a:t>
                      </a:r>
                      <a:r>
                        <a:rPr lang="en-GB" sz="1400" baseline="0" dirty="0"/>
                        <a:t>  2</a:t>
                      </a:r>
                    </a:p>
                    <a:p>
                      <a:endParaRPr lang="en-GB" sz="1400" baseline="0" dirty="0"/>
                    </a:p>
                    <a:p>
                      <a:r>
                        <a:rPr lang="en-GB" sz="1400" dirty="0"/>
                        <a:t>Interpretation</a:t>
                      </a:r>
                      <a:r>
                        <a:rPr lang="en-GB" sz="1400" baseline="0" dirty="0"/>
                        <a:t>  </a:t>
                      </a:r>
                      <a:r>
                        <a:rPr lang="en-GB" sz="1400" baseline="0" dirty="0" smtClean="0"/>
                        <a:t>3</a:t>
                      </a:r>
                    </a:p>
                    <a:p>
                      <a:endParaRPr lang="en-GB" sz="1400" baseline="0" dirty="0" smtClean="0"/>
                    </a:p>
                    <a:p>
                      <a:r>
                        <a:rPr lang="en-GB" sz="1400" baseline="0" dirty="0" smtClean="0"/>
                        <a:t>…..</a:t>
                      </a:r>
                      <a:endParaRPr lang="en-GB" sz="2800" dirty="0"/>
                    </a:p>
                  </a:txBody>
                  <a:tcPr/>
                </a:tc>
                <a:tc>
                  <a:txBody>
                    <a:bodyPr/>
                    <a:lstStyle/>
                    <a:p>
                      <a:endParaRPr lang="en-GB" sz="1400" dirty="0"/>
                    </a:p>
                    <a:p>
                      <a:r>
                        <a:rPr lang="en-GB" sz="1400" dirty="0"/>
                        <a:t>  Support 1</a:t>
                      </a:r>
                    </a:p>
                    <a:p>
                      <a:endParaRPr lang="en-GB"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  Support 2</a:t>
                      </a:r>
                    </a:p>
                    <a:p>
                      <a:endParaRPr lang="en-GB"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  Support </a:t>
                      </a:r>
                      <a:r>
                        <a:rPr lang="en-GB" sz="1400" dirty="0" smtClean="0"/>
                        <a:t>3</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t>
                      </a:r>
                      <a:endParaRPr lang="en-GB" sz="1400" dirty="0"/>
                    </a:p>
                  </a:txBody>
                  <a:tcPr/>
                </a:tc>
                <a:extLst>
                  <a:ext uri="{0D108BD9-81ED-4DB2-BD59-A6C34878D82A}">
                    <a16:rowId xmlns:a16="http://schemas.microsoft.com/office/drawing/2014/main" val="10001"/>
                  </a:ext>
                </a:extLst>
              </a:tr>
            </a:tbl>
          </a:graphicData>
        </a:graphic>
      </p:graphicFrame>
      <p:sp>
        <p:nvSpPr>
          <p:cNvPr id="5" name="Left Arrow 4"/>
          <p:cNvSpPr/>
          <p:nvPr/>
        </p:nvSpPr>
        <p:spPr>
          <a:xfrm>
            <a:off x="2198321" y="5227631"/>
            <a:ext cx="180020" cy="1245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eft Arrow 5"/>
          <p:cNvSpPr/>
          <p:nvPr/>
        </p:nvSpPr>
        <p:spPr>
          <a:xfrm>
            <a:off x="2192718" y="5613721"/>
            <a:ext cx="180020" cy="1245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Left Arrow 6"/>
          <p:cNvSpPr/>
          <p:nvPr/>
        </p:nvSpPr>
        <p:spPr>
          <a:xfrm>
            <a:off x="2198321" y="6036880"/>
            <a:ext cx="180020" cy="1245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Left Arrow 7"/>
          <p:cNvSpPr/>
          <p:nvPr/>
        </p:nvSpPr>
        <p:spPr>
          <a:xfrm>
            <a:off x="3853521" y="5224631"/>
            <a:ext cx="180020" cy="1245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eft Arrow 8"/>
          <p:cNvSpPr/>
          <p:nvPr/>
        </p:nvSpPr>
        <p:spPr>
          <a:xfrm>
            <a:off x="3862722" y="5661949"/>
            <a:ext cx="180020" cy="1245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eft Arrow 9"/>
          <p:cNvSpPr/>
          <p:nvPr/>
        </p:nvSpPr>
        <p:spPr>
          <a:xfrm>
            <a:off x="3857856" y="6070614"/>
            <a:ext cx="180020" cy="1245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9407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971" y="0"/>
            <a:ext cx="4402832" cy="1143000"/>
          </a:xfrm>
        </p:spPr>
        <p:txBody>
          <a:bodyPr>
            <a:normAutofit/>
          </a:bodyPr>
          <a:lstStyle/>
          <a:p>
            <a:r>
              <a:rPr lang="en-GB" sz="4000" b="1" dirty="0">
                <a:solidFill>
                  <a:srgbClr val="C00000"/>
                </a:solidFill>
              </a:rPr>
              <a:t>Reveal the image</a:t>
            </a:r>
            <a:endParaRPr lang="en-GB" sz="4000" dirty="0"/>
          </a:p>
        </p:txBody>
      </p:sp>
      <p:sp>
        <p:nvSpPr>
          <p:cNvPr id="3" name="Content Placeholder 2"/>
          <p:cNvSpPr>
            <a:spLocks noGrp="1"/>
          </p:cNvSpPr>
          <p:nvPr>
            <p:ph idx="1"/>
          </p:nvPr>
        </p:nvSpPr>
        <p:spPr>
          <a:xfrm>
            <a:off x="534572" y="1231560"/>
            <a:ext cx="6611816" cy="5373216"/>
          </a:xfrm>
        </p:spPr>
        <p:txBody>
          <a:bodyPr>
            <a:noAutofit/>
          </a:bodyPr>
          <a:lstStyle/>
          <a:p>
            <a:pPr marL="0" indent="0">
              <a:buNone/>
            </a:pPr>
            <a:r>
              <a:rPr lang="en-GB" sz="2000" b="1" dirty="0"/>
              <a:t>What is the title of it? Who made it?</a:t>
            </a:r>
          </a:p>
          <a:p>
            <a:pPr marL="0" indent="0">
              <a:buNone/>
            </a:pPr>
            <a:r>
              <a:rPr lang="en-GB" sz="2000" i="1" dirty="0"/>
              <a:t>The Last Toilet of Charlotte Corday </a:t>
            </a:r>
            <a:r>
              <a:rPr lang="en-GB" sz="2000" dirty="0"/>
              <a:t>by E.M Ward</a:t>
            </a:r>
          </a:p>
          <a:p>
            <a:pPr marL="0" indent="0">
              <a:buNone/>
            </a:pPr>
            <a:endParaRPr lang="en-GB" sz="100" dirty="0"/>
          </a:p>
          <a:p>
            <a:pPr marL="0" indent="0">
              <a:buNone/>
            </a:pPr>
            <a:r>
              <a:rPr lang="en-GB" sz="2000" b="1" dirty="0"/>
              <a:t>When was it created?</a:t>
            </a:r>
          </a:p>
          <a:p>
            <a:pPr marL="0" indent="0">
              <a:buNone/>
            </a:pPr>
            <a:r>
              <a:rPr lang="en-GB" sz="2000" dirty="0"/>
              <a:t>c.1869, in London</a:t>
            </a:r>
          </a:p>
          <a:p>
            <a:pPr marL="0" indent="0">
              <a:buNone/>
            </a:pPr>
            <a:endParaRPr lang="en-GB" sz="100" dirty="0"/>
          </a:p>
          <a:p>
            <a:pPr marL="0" indent="0">
              <a:buNone/>
            </a:pPr>
            <a:r>
              <a:rPr lang="en-GB" sz="2000" b="1" dirty="0"/>
              <a:t>Who was Charlotte Corday?</a:t>
            </a:r>
          </a:p>
          <a:p>
            <a:pPr marL="0" indent="0">
              <a:buNone/>
            </a:pPr>
            <a:r>
              <a:rPr lang="en-GB" sz="2000" dirty="0"/>
              <a:t>The assassin of Jean-Paul Marat, a French Revolutionary journalist (1793)</a:t>
            </a:r>
          </a:p>
          <a:p>
            <a:pPr marL="0" indent="0">
              <a:buNone/>
            </a:pPr>
            <a:endParaRPr lang="en-GB" sz="100" dirty="0"/>
          </a:p>
          <a:p>
            <a:pPr marL="0" indent="0">
              <a:buNone/>
            </a:pPr>
            <a:r>
              <a:rPr lang="en-GB" sz="2000" b="1" dirty="0"/>
              <a:t>What historical event is it related to?</a:t>
            </a:r>
          </a:p>
          <a:p>
            <a:pPr marL="0" indent="0">
              <a:buNone/>
            </a:pPr>
            <a:r>
              <a:rPr lang="en-GB" sz="2000" dirty="0"/>
              <a:t>The French Revolution, 1789-1799</a:t>
            </a:r>
          </a:p>
          <a:p>
            <a:pPr marL="0" indent="0">
              <a:buNone/>
            </a:pPr>
            <a:endParaRPr lang="en-GB" sz="100" dirty="0"/>
          </a:p>
          <a:p>
            <a:pPr marL="0" indent="0">
              <a:buNone/>
            </a:pPr>
            <a:r>
              <a:rPr lang="en-GB" sz="2000" b="1" dirty="0"/>
              <a:t>What else would you need to know in order to produce a complete analysis?</a:t>
            </a:r>
          </a:p>
          <a:p>
            <a:pPr marL="0" indent="0">
              <a:buNone/>
            </a:pPr>
            <a:r>
              <a:rPr lang="en-GB" sz="2000" dirty="0"/>
              <a:t>e.g. about Charlotte Corday, Jean-Paul Marat, the Revolution in general, this execution in particular, women’s representations in art, Corday’s representations, etc.</a:t>
            </a:r>
          </a:p>
        </p:txBody>
      </p:sp>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371471" y="293792"/>
            <a:ext cx="4595057" cy="642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22815" y="94446"/>
            <a:ext cx="2381371" cy="954107"/>
          </a:xfrm>
          <a:prstGeom prst="rect">
            <a:avLst/>
          </a:prstGeom>
          <a:noFill/>
        </p:spPr>
        <p:txBody>
          <a:bodyPr wrap="square" rtlCol="0">
            <a:spAutoFit/>
          </a:bodyPr>
          <a:lstStyle/>
          <a:p>
            <a:r>
              <a:rPr lang="en-GB" sz="2800" dirty="0">
                <a:solidFill>
                  <a:srgbClr val="C00000"/>
                </a:solidFill>
              </a:rPr>
              <a:t>How/what do you know?</a:t>
            </a:r>
          </a:p>
        </p:txBody>
      </p:sp>
    </p:spTree>
    <p:extLst>
      <p:ext uri="{BB962C8B-B14F-4D97-AF65-F5344CB8AC3E}">
        <p14:creationId xmlns:p14="http://schemas.microsoft.com/office/powerpoint/2010/main" val="410468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fade">
                                      <p:cBhvr>
                                        <p:cTn id="33" dur="500"/>
                                        <p:tgtEl>
                                          <p:spTgt spid="3">
                                            <p:txEl>
                                              <p:pRg st="12" end="1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3" end="13"/>
                                            </p:txEl>
                                          </p:spTgt>
                                        </p:tgtEl>
                                        <p:attrNameLst>
                                          <p:attrName>style.visibility</p:attrName>
                                        </p:attrNameLst>
                                      </p:cBhvr>
                                      <p:to>
                                        <p:strVal val="visible"/>
                                      </p:to>
                                    </p:set>
                                    <p:animEffect transition="in" filter="fade">
                                      <p:cBhvr>
                                        <p:cTn id="3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87802105"/>
              </p:ext>
            </p:extLst>
          </p:nvPr>
        </p:nvGraphicFramePr>
        <p:xfrm>
          <a:off x="1237957" y="984739"/>
          <a:ext cx="9805181" cy="5641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674932" y="2374150"/>
            <a:ext cx="2466680" cy="3477875"/>
          </a:xfrm>
          <a:prstGeom prst="rect">
            <a:avLst/>
          </a:prstGeom>
          <a:noFill/>
        </p:spPr>
        <p:txBody>
          <a:bodyPr wrap="square" rtlCol="0">
            <a:spAutoFit/>
          </a:bodyPr>
          <a:lstStyle/>
          <a:p>
            <a:pPr lvl="0"/>
            <a:r>
              <a:rPr lang="en-GB" sz="2200" dirty="0">
                <a:sym typeface="Wingdings"/>
              </a:rPr>
              <a:t> </a:t>
            </a:r>
            <a:r>
              <a:rPr lang="en-GB" sz="2200" dirty="0"/>
              <a:t>Commemorated in art – fascination </a:t>
            </a:r>
          </a:p>
          <a:p>
            <a:pPr lvl="0"/>
            <a:r>
              <a:rPr lang="en-GB" sz="2200" dirty="0">
                <a:sym typeface="Wingdings"/>
              </a:rPr>
              <a:t> </a:t>
            </a:r>
            <a:r>
              <a:rPr lang="en-GB" sz="2200" dirty="0"/>
              <a:t>Challenged women’s place in revolution</a:t>
            </a:r>
          </a:p>
          <a:p>
            <a:pPr lvl="0"/>
            <a:r>
              <a:rPr lang="en-GB" sz="2200" dirty="0">
                <a:sym typeface="Wingdings"/>
              </a:rPr>
              <a:t> </a:t>
            </a:r>
            <a:r>
              <a:rPr lang="en-GB" sz="2200" dirty="0"/>
              <a:t>Readied for the guillotine </a:t>
            </a:r>
          </a:p>
          <a:p>
            <a:pPr lvl="0"/>
            <a:r>
              <a:rPr lang="en-GB" sz="2200" dirty="0">
                <a:sym typeface="Wingdings"/>
              </a:rPr>
              <a:t> </a:t>
            </a:r>
            <a:r>
              <a:rPr lang="en-GB" sz="2200" dirty="0"/>
              <a:t>Proven virgin</a:t>
            </a:r>
          </a:p>
          <a:p>
            <a:pPr lvl="0"/>
            <a:r>
              <a:rPr lang="en-GB" sz="2200" dirty="0">
                <a:sym typeface="Wingdings"/>
              </a:rPr>
              <a:t> </a:t>
            </a:r>
            <a:r>
              <a:rPr lang="en-GB" sz="2200" dirty="0"/>
              <a:t>Killed Jean Paul Marat</a:t>
            </a:r>
          </a:p>
        </p:txBody>
      </p:sp>
      <p:sp>
        <p:nvSpPr>
          <p:cNvPr id="7" name="Title 6"/>
          <p:cNvSpPr txBox="1">
            <a:spLocks noGrp="1"/>
          </p:cNvSpPr>
          <p:nvPr>
            <p:ph type="title"/>
          </p:nvPr>
        </p:nvSpPr>
        <p:spPr>
          <a:xfrm>
            <a:off x="3885122" y="226681"/>
            <a:ext cx="5143716" cy="535531"/>
          </a:xfrm>
          <a:prstGeom prst="rect">
            <a:avLst/>
          </a:prstGeom>
          <a:noFill/>
        </p:spPr>
        <p:txBody>
          <a:bodyPr wrap="none" rtlCol="0">
            <a:spAutoFit/>
          </a:bodyPr>
          <a:lstStyle/>
          <a:p>
            <a:r>
              <a:rPr lang="en-GB" sz="3200" dirty="0"/>
              <a:t>Critically analyse this picture…</a:t>
            </a:r>
          </a:p>
        </p:txBody>
      </p:sp>
    </p:spTree>
    <p:extLst>
      <p:ext uri="{BB962C8B-B14F-4D97-AF65-F5344CB8AC3E}">
        <p14:creationId xmlns:p14="http://schemas.microsoft.com/office/powerpoint/2010/main" val="1472597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378" y="609655"/>
            <a:ext cx="12015537" cy="5812882"/>
          </a:xfrm>
        </p:spPr>
        <p:txBody>
          <a:bodyPr>
            <a:noAutofit/>
          </a:bodyPr>
          <a:lstStyle/>
          <a:p>
            <a:pPr marL="0" indent="0">
              <a:buNone/>
            </a:pPr>
            <a:r>
              <a:rPr lang="en-GB" sz="2000" b="1" dirty="0">
                <a:solidFill>
                  <a:srgbClr val="00B050"/>
                </a:solidFill>
              </a:rPr>
              <a:t>	</a:t>
            </a:r>
            <a:r>
              <a:rPr lang="en-GB" sz="1900" b="1" dirty="0">
                <a:solidFill>
                  <a:srgbClr val="00B050"/>
                </a:solidFill>
              </a:rPr>
              <a:t>The central focus </a:t>
            </a:r>
            <a:r>
              <a:rPr lang="en-GB" sz="1900" dirty="0"/>
              <a:t>of this black and white engraving is Charlotte Corday sitting in her prison cell, </a:t>
            </a:r>
            <a:r>
              <a:rPr lang="en-GB" sz="1900" b="1" dirty="0">
                <a:solidFill>
                  <a:srgbClr val="00B050"/>
                </a:solidFill>
              </a:rPr>
              <a:t>a seemingly unlikely place for a beautiful woman like that</a:t>
            </a:r>
            <a:r>
              <a:rPr lang="en-GB" sz="1900" dirty="0"/>
              <a:t>. It was created by E.M. Ward, </a:t>
            </a:r>
            <a:r>
              <a:rPr lang="en-GB" sz="1900" u="sng" dirty="0">
                <a:solidFill>
                  <a:srgbClr val="C00000"/>
                </a:solidFill>
              </a:rPr>
              <a:t>English historical painter and illustrator (</a:t>
            </a:r>
            <a:r>
              <a:rPr lang="en-GB" sz="1900" u="sng" dirty="0" err="1">
                <a:solidFill>
                  <a:srgbClr val="C00000"/>
                </a:solidFill>
              </a:rPr>
              <a:t>Bendiner</a:t>
            </a:r>
            <a:r>
              <a:rPr lang="en-GB" sz="1900" u="sng" dirty="0">
                <a:solidFill>
                  <a:srgbClr val="C00000"/>
                </a:solidFill>
              </a:rPr>
              <a:t>, 2004)</a:t>
            </a:r>
            <a:r>
              <a:rPr lang="en-GB" sz="1900" dirty="0"/>
              <a:t> and published in London </a:t>
            </a:r>
            <a:r>
              <a:rPr lang="en-GB" sz="1900" u="sng" dirty="0">
                <a:solidFill>
                  <a:srgbClr val="C00000"/>
                </a:solidFill>
              </a:rPr>
              <a:t>in 1869 (The British Museum</a:t>
            </a:r>
            <a:r>
              <a:rPr lang="en-GB" sz="1900" dirty="0"/>
              <a:t>), seven decades after the event it represents</a:t>
            </a:r>
            <a:r>
              <a:rPr lang="en-GB" sz="1900" dirty="0" smtClean="0"/>
              <a:t>.  </a:t>
            </a:r>
            <a:r>
              <a:rPr lang="en-GB" sz="1900" b="1" dirty="0" smtClean="0"/>
              <a:t> </a:t>
            </a:r>
            <a:r>
              <a:rPr lang="en-GB" sz="1900" u="sng" dirty="0">
                <a:solidFill>
                  <a:srgbClr val="C00000"/>
                </a:solidFill>
              </a:rPr>
              <a:t>As the famous assassin of the French revolutionary Jean-Paul Marat during the terror stage of the French Revolution, in 1793, Corday quickly became a subject of not only multiple paintings, engravings and cheap illustrations but also plays, novels, short stories and historical narratives (</a:t>
            </a:r>
            <a:r>
              <a:rPr lang="en-GB" sz="1900" u="sng" dirty="0" err="1">
                <a:solidFill>
                  <a:srgbClr val="C00000"/>
                </a:solidFill>
              </a:rPr>
              <a:t>Kindleberger</a:t>
            </a:r>
            <a:r>
              <a:rPr lang="en-GB" sz="1900" u="sng" dirty="0">
                <a:solidFill>
                  <a:srgbClr val="C00000"/>
                </a:solidFill>
              </a:rPr>
              <a:t>, 1994, p.971)</a:t>
            </a:r>
            <a:r>
              <a:rPr lang="en-GB" sz="1900" u="sng" dirty="0"/>
              <a:t>. </a:t>
            </a:r>
            <a:r>
              <a:rPr lang="en-GB" sz="1900" dirty="0"/>
              <a:t>In this representation, she is clad in an elegant white dress, </a:t>
            </a:r>
            <a:r>
              <a:rPr lang="en-GB" sz="1900" b="1" dirty="0">
                <a:solidFill>
                  <a:srgbClr val="00B050"/>
                </a:solidFill>
              </a:rPr>
              <a:t>which stands out in the darkness of the surroundings creating a jarring and intriguing portrait that evokes innocence and </a:t>
            </a:r>
            <a:r>
              <a:rPr lang="en-GB" sz="1900" u="sng" dirty="0">
                <a:solidFill>
                  <a:srgbClr val="C00000"/>
                </a:solidFill>
              </a:rPr>
              <a:t>virginity, which her post mortem confirmed much to the chagrin of her critics (</a:t>
            </a:r>
            <a:r>
              <a:rPr lang="en-GB" sz="1900" u="sng" dirty="0" err="1">
                <a:solidFill>
                  <a:srgbClr val="C00000"/>
                </a:solidFill>
              </a:rPr>
              <a:t>Gelbart</a:t>
            </a:r>
            <a:r>
              <a:rPr lang="en-GB" sz="1900" u="sng" dirty="0">
                <a:solidFill>
                  <a:srgbClr val="C00000"/>
                </a:solidFill>
              </a:rPr>
              <a:t>, 2004, p.205)</a:t>
            </a:r>
            <a:r>
              <a:rPr lang="en-GB" sz="1900" u="sng" dirty="0"/>
              <a:t>. </a:t>
            </a:r>
            <a:r>
              <a:rPr lang="en-GB" sz="1900" dirty="0"/>
              <a:t>Her hands are clasped on her knee, </a:t>
            </a:r>
            <a:r>
              <a:rPr lang="en-GB" sz="1900" b="1" dirty="0">
                <a:solidFill>
                  <a:srgbClr val="00B050"/>
                </a:solidFill>
              </a:rPr>
              <a:t>implying modesty and anxiety</a:t>
            </a:r>
            <a:r>
              <a:rPr lang="en-GB" sz="1900" dirty="0"/>
              <a:t>. A man in a conical cap, </a:t>
            </a:r>
            <a:r>
              <a:rPr lang="en-GB" sz="1900" u="sng" dirty="0">
                <a:solidFill>
                  <a:srgbClr val="C00000"/>
                </a:solidFill>
              </a:rPr>
              <a:t>also</a:t>
            </a:r>
            <a:r>
              <a:rPr lang="en-GB" sz="1900" b="1" dirty="0">
                <a:solidFill>
                  <a:srgbClr val="C00000"/>
                </a:solidFill>
              </a:rPr>
              <a:t> </a:t>
            </a:r>
            <a:r>
              <a:rPr lang="en-GB" sz="1900" u="sng" dirty="0">
                <a:solidFill>
                  <a:srgbClr val="C00000"/>
                </a:solidFill>
              </a:rPr>
              <a:t>called a Phrygian cap or a liberty cap as it was a Roman symbol of freedom (</a:t>
            </a:r>
            <a:r>
              <a:rPr lang="en-GB" sz="1900" u="sng" dirty="0" err="1">
                <a:solidFill>
                  <a:srgbClr val="C00000"/>
                </a:solidFill>
              </a:rPr>
              <a:t>Korshak</a:t>
            </a:r>
            <a:r>
              <a:rPr lang="en-GB" sz="1900" u="sng" dirty="0">
                <a:solidFill>
                  <a:srgbClr val="C00000"/>
                </a:solidFill>
              </a:rPr>
              <a:t>, 1987)</a:t>
            </a:r>
            <a:r>
              <a:rPr lang="en-GB" sz="1900" dirty="0"/>
              <a:t>,</a:t>
            </a:r>
            <a:r>
              <a:rPr lang="en-GB" sz="1900" u="sng" dirty="0"/>
              <a:t> </a:t>
            </a:r>
            <a:r>
              <a:rPr lang="en-GB" sz="1900" dirty="0"/>
              <a:t>is cutting her hair </a:t>
            </a:r>
            <a:r>
              <a:rPr lang="en-GB" sz="1900" b="1" dirty="0">
                <a:solidFill>
                  <a:srgbClr val="00B050"/>
                </a:solidFill>
              </a:rPr>
              <a:t>– symbol of her femininity – </a:t>
            </a:r>
            <a:r>
              <a:rPr lang="en-GB" sz="1900" dirty="0"/>
              <a:t>while she’s looking longingly at a painting on the easel to her right. </a:t>
            </a:r>
            <a:r>
              <a:rPr lang="en-GB" sz="1900" u="sng" dirty="0">
                <a:solidFill>
                  <a:srgbClr val="C00000"/>
                </a:solidFill>
              </a:rPr>
              <a:t>Her ultra-feminine portrayal could be seen as a response to the contemporary negative representations of her as an unattractive, embittered and man-hating militant (</a:t>
            </a:r>
            <a:r>
              <a:rPr lang="en-GB" sz="1900" u="sng" dirty="0" err="1">
                <a:solidFill>
                  <a:srgbClr val="C00000"/>
                </a:solidFill>
              </a:rPr>
              <a:t>Gullickson</a:t>
            </a:r>
            <a:r>
              <a:rPr lang="en-GB" sz="1900" u="sng" dirty="0">
                <a:solidFill>
                  <a:srgbClr val="C00000"/>
                </a:solidFill>
              </a:rPr>
              <a:t>, 2014)</a:t>
            </a:r>
            <a:r>
              <a:rPr lang="en-GB" sz="1900" u="sng" dirty="0"/>
              <a:t>. </a:t>
            </a:r>
            <a:r>
              <a:rPr lang="en-GB" sz="1900" b="1" dirty="0">
                <a:solidFill>
                  <a:srgbClr val="00B050"/>
                </a:solidFill>
              </a:rPr>
              <a:t>The shearing is a humiliating ritual and her alert eyes create an impression of determination in the face of indignity</a:t>
            </a:r>
            <a:r>
              <a:rPr lang="en-GB" sz="1900" dirty="0">
                <a:solidFill>
                  <a:srgbClr val="00B050"/>
                </a:solidFill>
              </a:rPr>
              <a:t>. </a:t>
            </a:r>
            <a:r>
              <a:rPr lang="en-GB" sz="1900" dirty="0"/>
              <a:t>The artist </a:t>
            </a:r>
            <a:r>
              <a:rPr lang="en-GB" sz="1900" u="sng" dirty="0">
                <a:solidFill>
                  <a:srgbClr val="C00000"/>
                </a:solidFill>
              </a:rPr>
              <a:t>whom she requested to paint her portrait, possibly Jean Jacque </a:t>
            </a:r>
            <a:r>
              <a:rPr lang="en-GB" sz="1900" u="sng" dirty="0" err="1">
                <a:solidFill>
                  <a:srgbClr val="C00000"/>
                </a:solidFill>
              </a:rPr>
              <a:t>Haure</a:t>
            </a:r>
            <a:r>
              <a:rPr lang="en-GB" sz="1900" u="sng" dirty="0">
                <a:solidFill>
                  <a:srgbClr val="C00000"/>
                </a:solidFill>
              </a:rPr>
              <a:t> (</a:t>
            </a:r>
            <a:r>
              <a:rPr lang="en-GB" sz="1900" u="sng" dirty="0" err="1">
                <a:solidFill>
                  <a:srgbClr val="C00000"/>
                </a:solidFill>
              </a:rPr>
              <a:t>Gelbart</a:t>
            </a:r>
            <a:r>
              <a:rPr lang="en-GB" sz="1900" u="sng" dirty="0">
                <a:solidFill>
                  <a:srgbClr val="C00000"/>
                </a:solidFill>
              </a:rPr>
              <a:t>, p.204)</a:t>
            </a:r>
            <a:r>
              <a:rPr lang="en-GB" sz="1900" u="sng" dirty="0"/>
              <a:t>,</a:t>
            </a:r>
            <a:r>
              <a:rPr lang="en-GB" sz="1900" dirty="0"/>
              <a:t> is watching her, </a:t>
            </a:r>
            <a:r>
              <a:rPr lang="en-GB" sz="1900" b="1" dirty="0">
                <a:solidFill>
                  <a:srgbClr val="00B050"/>
                </a:solidFill>
              </a:rPr>
              <a:t>perhaps looking for approval of his portrait</a:t>
            </a:r>
            <a:r>
              <a:rPr lang="en-GB" sz="1900" dirty="0">
                <a:solidFill>
                  <a:srgbClr val="00B050"/>
                </a:solidFill>
              </a:rPr>
              <a:t>, </a:t>
            </a:r>
            <a:r>
              <a:rPr lang="en-GB" sz="1900" dirty="0"/>
              <a:t>as he is packing up his paints on the table. Other objects in the cell include a palette knife in the right hand corner, </a:t>
            </a:r>
            <a:r>
              <a:rPr lang="en-GB" sz="1900" b="1" dirty="0">
                <a:solidFill>
                  <a:srgbClr val="00B050"/>
                </a:solidFill>
              </a:rPr>
              <a:t>which hints at the crime Corday committed </a:t>
            </a:r>
            <a:r>
              <a:rPr lang="en-GB" sz="1900" u="sng" dirty="0">
                <a:solidFill>
                  <a:srgbClr val="C00000"/>
                </a:solidFill>
              </a:rPr>
              <a:t>when she plunged a kitchen knife into Marat’s heart killing him instantly</a:t>
            </a:r>
            <a:r>
              <a:rPr lang="en-GB" sz="1900" dirty="0"/>
              <a:t>, and a quill pen on the left </a:t>
            </a:r>
            <a:r>
              <a:rPr lang="en-GB" sz="1900" b="1" dirty="0">
                <a:solidFill>
                  <a:srgbClr val="00B050"/>
                </a:solidFill>
              </a:rPr>
              <a:t>that symbolises the power of written word, </a:t>
            </a:r>
            <a:r>
              <a:rPr lang="en-GB" sz="1900" u="sng" dirty="0">
                <a:solidFill>
                  <a:srgbClr val="C00000"/>
                </a:solidFill>
              </a:rPr>
              <a:t>which is what Corday acknowledged by assassinating the journalist whom she saw as instigating hatred and representing the ‘tyranny of the mob’ (</a:t>
            </a:r>
            <a:r>
              <a:rPr lang="en-GB" sz="1900" u="sng" dirty="0" err="1">
                <a:solidFill>
                  <a:srgbClr val="C00000"/>
                </a:solidFill>
              </a:rPr>
              <a:t>Yarrington</a:t>
            </a:r>
            <a:r>
              <a:rPr lang="en-GB" sz="1900" u="sng" dirty="0">
                <a:solidFill>
                  <a:srgbClr val="C00000"/>
                </a:solidFill>
              </a:rPr>
              <a:t> and Everest, 2016, p. 7)</a:t>
            </a:r>
            <a:r>
              <a:rPr lang="en-GB" sz="1900" b="1" dirty="0"/>
              <a:t>. </a:t>
            </a:r>
            <a:r>
              <a:rPr lang="en-GB" sz="1900" b="1" dirty="0">
                <a:solidFill>
                  <a:srgbClr val="00B050"/>
                </a:solidFill>
              </a:rPr>
              <a:t>The mood is sombre and anticipating as she will soon be walked off to her execution</a:t>
            </a:r>
            <a:r>
              <a:rPr lang="en-GB" sz="1900" b="1" dirty="0"/>
              <a:t> </a:t>
            </a:r>
            <a:r>
              <a:rPr lang="en-GB" sz="1900" u="sng" dirty="0">
                <a:solidFill>
                  <a:srgbClr val="C00000"/>
                </a:solidFill>
              </a:rPr>
              <a:t>at the guillotine, the preferred method of decapitating the enemies of state during the Reign of Terror in Revolutionary France (Croker, 1853). Following her political act, Corday became a mythical figure, a symbol of the French revolution, to which visual representations such as this one significantly contribute (</a:t>
            </a:r>
            <a:r>
              <a:rPr lang="en-GB" sz="1900" u="sng" dirty="0" err="1">
                <a:solidFill>
                  <a:srgbClr val="C00000"/>
                </a:solidFill>
              </a:rPr>
              <a:t>Hilger</a:t>
            </a:r>
            <a:r>
              <a:rPr lang="en-GB" sz="1900" u="sng" dirty="0">
                <a:solidFill>
                  <a:srgbClr val="C00000"/>
                </a:solidFill>
              </a:rPr>
              <a:t>, 2010, p.71).</a:t>
            </a:r>
            <a:r>
              <a:rPr lang="en-GB" sz="1900" u="sng" dirty="0"/>
              <a:t> </a:t>
            </a:r>
            <a:endParaRPr lang="en-GB" sz="1900" u="sng" dirty="0">
              <a:ea typeface="SimHei"/>
              <a:cs typeface="Arial"/>
            </a:endParaRPr>
          </a:p>
        </p:txBody>
      </p:sp>
      <p:sp>
        <p:nvSpPr>
          <p:cNvPr id="4" name="Title 1"/>
          <p:cNvSpPr>
            <a:spLocks noGrp="1"/>
          </p:cNvSpPr>
          <p:nvPr>
            <p:ph type="title"/>
          </p:nvPr>
        </p:nvSpPr>
        <p:spPr>
          <a:xfrm>
            <a:off x="1396556" y="-16267"/>
            <a:ext cx="10199699" cy="720080"/>
          </a:xfrm>
        </p:spPr>
        <p:txBody>
          <a:bodyPr>
            <a:normAutofit/>
          </a:bodyPr>
          <a:lstStyle/>
          <a:p>
            <a:r>
              <a:rPr lang="en-GB" sz="3200" b="1" dirty="0">
                <a:solidFill>
                  <a:srgbClr val="C00000"/>
                </a:solidFill>
              </a:rPr>
              <a:t>Example of a critical analytical writing paragraph </a:t>
            </a:r>
            <a:r>
              <a:rPr lang="en-GB" sz="3200" b="1" dirty="0" smtClean="0">
                <a:solidFill>
                  <a:srgbClr val="C00000"/>
                </a:solidFill>
              </a:rPr>
              <a:t>(</a:t>
            </a:r>
            <a:r>
              <a:rPr lang="en-GB" sz="2700" b="1" dirty="0" smtClean="0">
                <a:solidFill>
                  <a:srgbClr val="C00000"/>
                </a:solidFill>
              </a:rPr>
              <a:t>Harvard</a:t>
            </a:r>
            <a:r>
              <a:rPr lang="en-GB" sz="3200" b="1" dirty="0" smtClean="0">
                <a:solidFill>
                  <a:srgbClr val="C00000"/>
                </a:solidFill>
              </a:rPr>
              <a:t>)</a:t>
            </a:r>
            <a:endParaRPr lang="en-GB" sz="3200" dirty="0"/>
          </a:p>
        </p:txBody>
      </p:sp>
      <p:sp>
        <p:nvSpPr>
          <p:cNvPr id="6" name="TextBox 5"/>
          <p:cNvSpPr txBox="1"/>
          <p:nvPr/>
        </p:nvSpPr>
        <p:spPr>
          <a:xfrm>
            <a:off x="1235240" y="6536924"/>
            <a:ext cx="11534272" cy="369332"/>
          </a:xfrm>
          <a:prstGeom prst="rect">
            <a:avLst/>
          </a:prstGeom>
          <a:noFill/>
        </p:spPr>
        <p:txBody>
          <a:bodyPr wrap="square" rtlCol="0">
            <a:spAutoFit/>
          </a:bodyPr>
          <a:lstStyle/>
          <a:p>
            <a:r>
              <a:rPr lang="en-GB" dirty="0"/>
              <a:t>Plain text = descriptive                  </a:t>
            </a:r>
            <a:r>
              <a:rPr lang="en-GB" b="1" dirty="0">
                <a:solidFill>
                  <a:srgbClr val="00B050"/>
                </a:solidFill>
              </a:rPr>
              <a:t>Green text </a:t>
            </a:r>
            <a:r>
              <a:rPr lang="en-GB" b="1" dirty="0" smtClean="0">
                <a:solidFill>
                  <a:srgbClr val="00B050"/>
                </a:solidFill>
              </a:rPr>
              <a:t>(Bold) = </a:t>
            </a:r>
            <a:r>
              <a:rPr lang="en-GB" b="1" dirty="0">
                <a:solidFill>
                  <a:srgbClr val="00B050"/>
                </a:solidFill>
              </a:rPr>
              <a:t>analytical </a:t>
            </a:r>
            <a:r>
              <a:rPr lang="en-GB" b="1" dirty="0"/>
              <a:t>	        </a:t>
            </a:r>
            <a:r>
              <a:rPr lang="en-GB" u="sng" dirty="0">
                <a:solidFill>
                  <a:srgbClr val="C00000"/>
                </a:solidFill>
              </a:rPr>
              <a:t>Red </a:t>
            </a:r>
            <a:r>
              <a:rPr lang="en-GB" u="sng" dirty="0" smtClean="0">
                <a:solidFill>
                  <a:srgbClr val="C00000"/>
                </a:solidFill>
              </a:rPr>
              <a:t>(underlined) = </a:t>
            </a:r>
            <a:r>
              <a:rPr lang="en-GB" u="sng" dirty="0">
                <a:solidFill>
                  <a:srgbClr val="C00000"/>
                </a:solidFill>
              </a:rPr>
              <a:t>academic writing</a:t>
            </a:r>
          </a:p>
        </p:txBody>
      </p:sp>
    </p:spTree>
    <p:extLst>
      <p:ext uri="{BB962C8B-B14F-4D97-AF65-F5344CB8AC3E}">
        <p14:creationId xmlns:p14="http://schemas.microsoft.com/office/powerpoint/2010/main" val="3275783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6556" y="-16267"/>
            <a:ext cx="10199699" cy="720080"/>
          </a:xfrm>
        </p:spPr>
        <p:txBody>
          <a:bodyPr>
            <a:normAutofit fontScale="90000"/>
          </a:bodyPr>
          <a:lstStyle/>
          <a:p>
            <a:r>
              <a:rPr lang="en-GB" sz="3200" b="1" dirty="0">
                <a:solidFill>
                  <a:srgbClr val="C00000"/>
                </a:solidFill>
              </a:rPr>
              <a:t>Example of a critical analytical writing paragraph </a:t>
            </a:r>
            <a:r>
              <a:rPr lang="en-GB" sz="3200" b="1" dirty="0" smtClean="0">
                <a:solidFill>
                  <a:srgbClr val="C00000"/>
                </a:solidFill>
              </a:rPr>
              <a:t>(</a:t>
            </a:r>
            <a:r>
              <a:rPr lang="en-GB" sz="2700" b="1" dirty="0" smtClean="0">
                <a:solidFill>
                  <a:srgbClr val="C00000"/>
                </a:solidFill>
              </a:rPr>
              <a:t>MHRA, sans footnotes</a:t>
            </a:r>
            <a:r>
              <a:rPr lang="en-GB" sz="3200" b="1" dirty="0" smtClean="0">
                <a:solidFill>
                  <a:srgbClr val="C00000"/>
                </a:solidFill>
              </a:rPr>
              <a:t>)</a:t>
            </a:r>
            <a:endParaRPr lang="en-GB" sz="3200" dirty="0"/>
          </a:p>
        </p:txBody>
      </p:sp>
      <p:sp>
        <p:nvSpPr>
          <p:cNvPr id="3" name="Content Placeholder 2"/>
          <p:cNvSpPr>
            <a:spLocks noGrp="1"/>
          </p:cNvSpPr>
          <p:nvPr>
            <p:ph idx="1"/>
          </p:nvPr>
        </p:nvSpPr>
        <p:spPr>
          <a:xfrm>
            <a:off x="332508" y="665055"/>
            <a:ext cx="11604567" cy="5956898"/>
          </a:xfrm>
        </p:spPr>
        <p:txBody>
          <a:bodyPr>
            <a:noAutofit/>
          </a:bodyPr>
          <a:lstStyle/>
          <a:p>
            <a:pPr marL="0" indent="0">
              <a:buNone/>
            </a:pPr>
            <a:r>
              <a:rPr lang="en-GB" sz="1900" b="1" dirty="0">
                <a:solidFill>
                  <a:srgbClr val="00B050"/>
                </a:solidFill>
              </a:rPr>
              <a:t>	The central focus </a:t>
            </a:r>
            <a:r>
              <a:rPr lang="en-GB" sz="1900" dirty="0"/>
              <a:t>of this black and white engraving is Charlotte Corday sitting in her prison cell, </a:t>
            </a:r>
            <a:r>
              <a:rPr lang="en-GB" sz="1900" b="1" dirty="0">
                <a:solidFill>
                  <a:srgbClr val="00B050"/>
                </a:solidFill>
              </a:rPr>
              <a:t>a seemingly unlikely place for a beautiful woman like that</a:t>
            </a:r>
            <a:r>
              <a:rPr lang="en-GB" sz="1900" dirty="0"/>
              <a:t>. It was created by E.M. Ward, </a:t>
            </a:r>
            <a:r>
              <a:rPr lang="en-GB" sz="1900" u="sng" dirty="0">
                <a:solidFill>
                  <a:srgbClr val="C00000"/>
                </a:solidFill>
              </a:rPr>
              <a:t>English historical painter and illustrator</a:t>
            </a:r>
            <a:r>
              <a:rPr lang="en-GB" sz="1900" u="sng" dirty="0"/>
              <a:t> </a:t>
            </a:r>
            <a:r>
              <a:rPr lang="en-GB" sz="1900" dirty="0"/>
              <a:t>and published in London </a:t>
            </a:r>
            <a:r>
              <a:rPr lang="en-GB" sz="1900" u="sng" dirty="0">
                <a:solidFill>
                  <a:srgbClr val="C00000"/>
                </a:solidFill>
              </a:rPr>
              <a:t>in 1869</a:t>
            </a:r>
            <a:r>
              <a:rPr lang="en-GB" sz="1900" dirty="0"/>
              <a:t>, seven decades after the event it represents.</a:t>
            </a:r>
            <a:r>
              <a:rPr lang="en-GB" sz="1900" dirty="0">
                <a:cs typeface="Calibri" panose="020F0502020204030204" pitchFamily="34" charset="0"/>
              </a:rPr>
              <a:t>¹</a:t>
            </a:r>
            <a:r>
              <a:rPr lang="en-GB" sz="1900" b="1" dirty="0"/>
              <a:t> </a:t>
            </a:r>
            <a:r>
              <a:rPr lang="en-GB" sz="1900" u="sng" dirty="0">
                <a:solidFill>
                  <a:srgbClr val="C00000"/>
                </a:solidFill>
              </a:rPr>
              <a:t>As the famous assassin of the French revolutionary Jean-Paul Marat during the terror stage of the French Revolution, in 1793, Corday quickly became a subject of not only multiple paintings, engravings and cheap illustrations but also plays, novels, short stories and historical narratives</a:t>
            </a:r>
            <a:r>
              <a:rPr lang="en-GB" sz="1900" dirty="0"/>
              <a:t>.</a:t>
            </a:r>
            <a:r>
              <a:rPr lang="en-GB" sz="1900" dirty="0">
                <a:cs typeface="Calibri" panose="020F0502020204030204" pitchFamily="34" charset="0"/>
              </a:rPr>
              <a:t>²</a:t>
            </a:r>
            <a:r>
              <a:rPr lang="en-GB" sz="1900" b="1" dirty="0"/>
              <a:t> </a:t>
            </a:r>
            <a:r>
              <a:rPr lang="en-GB" sz="1900" dirty="0"/>
              <a:t>In this representation, she is clad in an elegant white dress, </a:t>
            </a:r>
            <a:r>
              <a:rPr lang="en-GB" sz="1900" b="1" dirty="0">
                <a:solidFill>
                  <a:srgbClr val="00B050"/>
                </a:solidFill>
              </a:rPr>
              <a:t>which stands out in the darkness of the surroundings creating a jarring and intriguing portrait that evokes innocence and </a:t>
            </a:r>
            <a:r>
              <a:rPr lang="en-GB" sz="1900" u="sng" dirty="0">
                <a:solidFill>
                  <a:srgbClr val="C00000"/>
                </a:solidFill>
              </a:rPr>
              <a:t>virginity, which her post mortem confirmed much to the chagrin of her critics</a:t>
            </a:r>
            <a:r>
              <a:rPr lang="en-GB" sz="1900" dirty="0"/>
              <a:t>.</a:t>
            </a:r>
            <a:r>
              <a:rPr lang="en-GB" sz="1900" dirty="0">
                <a:cs typeface="Calibri" panose="020F0502020204030204" pitchFamily="34" charset="0"/>
              </a:rPr>
              <a:t>³</a:t>
            </a:r>
            <a:r>
              <a:rPr lang="en-GB" sz="1900" dirty="0"/>
              <a:t> Her hands are clasped on her knee, </a:t>
            </a:r>
            <a:r>
              <a:rPr lang="en-GB" sz="1900" b="1" dirty="0">
                <a:solidFill>
                  <a:srgbClr val="00B050"/>
                </a:solidFill>
              </a:rPr>
              <a:t>implying modesty and anxiety</a:t>
            </a:r>
            <a:r>
              <a:rPr lang="en-GB" sz="1900" dirty="0"/>
              <a:t>. A man in a conical cap, </a:t>
            </a:r>
            <a:r>
              <a:rPr lang="en-GB" sz="1900" u="sng" dirty="0">
                <a:solidFill>
                  <a:srgbClr val="C00000"/>
                </a:solidFill>
              </a:rPr>
              <a:t>also called a Phrygian cap or a liberty cap as it was a Roman symbol of freedom</a:t>
            </a:r>
            <a:r>
              <a:rPr lang="en-GB" sz="1900" u="sng" dirty="0"/>
              <a:t>,</a:t>
            </a:r>
            <a:r>
              <a:rPr lang="en-GB" sz="1900" b="1" u="sng" dirty="0"/>
              <a:t> </a:t>
            </a:r>
            <a:r>
              <a:rPr lang="en-GB" sz="1900" dirty="0"/>
              <a:t>is cutting her hair </a:t>
            </a:r>
            <a:r>
              <a:rPr lang="en-GB" sz="1900" b="1" dirty="0">
                <a:solidFill>
                  <a:srgbClr val="00B050"/>
                </a:solidFill>
              </a:rPr>
              <a:t>– symbol of her femininity – </a:t>
            </a:r>
            <a:r>
              <a:rPr lang="en-GB" sz="1900" dirty="0"/>
              <a:t>while she’s looking longingly at a painting on the easel to her right.</a:t>
            </a:r>
            <a:r>
              <a:rPr lang="en-GB" sz="1900" dirty="0">
                <a:cs typeface="Calibri" panose="020F0502020204030204" pitchFamily="34" charset="0"/>
              </a:rPr>
              <a:t>⁴</a:t>
            </a:r>
            <a:r>
              <a:rPr lang="en-GB" sz="1900" dirty="0"/>
              <a:t> </a:t>
            </a:r>
            <a:r>
              <a:rPr lang="en-GB" sz="1900" u="sng" dirty="0">
                <a:solidFill>
                  <a:srgbClr val="C00000"/>
                </a:solidFill>
              </a:rPr>
              <a:t>Her ultra-feminine portrayal could be seen as a response to the contemporary negative representations of her as an unattractive, embittered and man-hating militant</a:t>
            </a:r>
            <a:r>
              <a:rPr lang="en-GB" sz="1900" dirty="0"/>
              <a:t>.</a:t>
            </a:r>
            <a:r>
              <a:rPr lang="en-GB" sz="1900" dirty="0">
                <a:cs typeface="Calibri" panose="020F0502020204030204" pitchFamily="34" charset="0"/>
              </a:rPr>
              <a:t>⁵</a:t>
            </a:r>
            <a:r>
              <a:rPr lang="en-GB" sz="1900" dirty="0"/>
              <a:t> </a:t>
            </a:r>
            <a:r>
              <a:rPr lang="en-GB" sz="1900" b="1" dirty="0">
                <a:solidFill>
                  <a:srgbClr val="00B050"/>
                </a:solidFill>
              </a:rPr>
              <a:t>The shearing is a humiliating ritual and her alert eyes create an impression of determination in the face of indignity</a:t>
            </a:r>
            <a:r>
              <a:rPr lang="en-GB" sz="1900" dirty="0">
                <a:solidFill>
                  <a:srgbClr val="00B050"/>
                </a:solidFill>
              </a:rPr>
              <a:t>. </a:t>
            </a:r>
            <a:r>
              <a:rPr lang="en-GB" sz="1900" dirty="0"/>
              <a:t>The artist </a:t>
            </a:r>
            <a:r>
              <a:rPr lang="en-GB" sz="1900" dirty="0">
                <a:solidFill>
                  <a:srgbClr val="C00000"/>
                </a:solidFill>
              </a:rPr>
              <a:t>whom she requested to paint her portrait, possibly Jean Jacque </a:t>
            </a:r>
            <a:r>
              <a:rPr lang="en-GB" sz="1900" dirty="0" err="1">
                <a:solidFill>
                  <a:srgbClr val="C00000"/>
                </a:solidFill>
              </a:rPr>
              <a:t>Haure</a:t>
            </a:r>
            <a:r>
              <a:rPr lang="en-GB" sz="1900" dirty="0"/>
              <a:t>, is watching her, </a:t>
            </a:r>
            <a:r>
              <a:rPr lang="en-GB" sz="1900" b="1" dirty="0">
                <a:solidFill>
                  <a:srgbClr val="00B050"/>
                </a:solidFill>
              </a:rPr>
              <a:t>perhaps looking for approval of his portrait</a:t>
            </a:r>
            <a:r>
              <a:rPr lang="en-GB" sz="1900" dirty="0">
                <a:solidFill>
                  <a:srgbClr val="00B050"/>
                </a:solidFill>
              </a:rPr>
              <a:t>, </a:t>
            </a:r>
            <a:r>
              <a:rPr lang="en-GB" sz="1900" dirty="0"/>
              <a:t>as he is packing up his paints on the table.</a:t>
            </a:r>
            <a:r>
              <a:rPr lang="en-GB" sz="1900" dirty="0">
                <a:cs typeface="Calibri" panose="020F0502020204030204" pitchFamily="34" charset="0"/>
              </a:rPr>
              <a:t>⁶</a:t>
            </a:r>
            <a:r>
              <a:rPr lang="en-GB" sz="1900" dirty="0"/>
              <a:t> Other objects in the cell include a palette knife in the right hand corner, </a:t>
            </a:r>
            <a:r>
              <a:rPr lang="en-GB" sz="1900" b="1" dirty="0">
                <a:solidFill>
                  <a:srgbClr val="00B050"/>
                </a:solidFill>
              </a:rPr>
              <a:t>which hints at the crime Corday committed </a:t>
            </a:r>
            <a:r>
              <a:rPr lang="en-GB" sz="1900" u="sng" dirty="0">
                <a:solidFill>
                  <a:srgbClr val="C00000"/>
                </a:solidFill>
              </a:rPr>
              <a:t>when she plunged a kitchen knife into Marat’s heart killing him instantly</a:t>
            </a:r>
            <a:r>
              <a:rPr lang="en-GB" sz="1900" dirty="0"/>
              <a:t>, and a quill pen on the left </a:t>
            </a:r>
            <a:r>
              <a:rPr lang="en-GB" sz="1900" b="1" dirty="0">
                <a:solidFill>
                  <a:srgbClr val="00B050"/>
                </a:solidFill>
              </a:rPr>
              <a:t>that symbolises the power of written word, </a:t>
            </a:r>
            <a:r>
              <a:rPr lang="en-GB" sz="1900" u="sng" dirty="0">
                <a:solidFill>
                  <a:srgbClr val="C00000"/>
                </a:solidFill>
              </a:rPr>
              <a:t>which is what Corday acknowledged by assassinating the journalist whom she saw as instigating hatred and representing the ‘tyranny of the mob’</a:t>
            </a:r>
            <a:r>
              <a:rPr lang="en-GB" sz="1900" u="sng" dirty="0"/>
              <a:t>.</a:t>
            </a:r>
            <a:r>
              <a:rPr lang="en-GB" sz="1900" dirty="0">
                <a:cs typeface="Calibri" panose="020F0502020204030204" pitchFamily="34" charset="0"/>
              </a:rPr>
              <a:t>⁷</a:t>
            </a:r>
            <a:r>
              <a:rPr lang="en-GB" sz="1900" dirty="0"/>
              <a:t> </a:t>
            </a:r>
            <a:r>
              <a:rPr lang="en-GB" sz="1900" b="1" dirty="0">
                <a:solidFill>
                  <a:srgbClr val="00B050"/>
                </a:solidFill>
              </a:rPr>
              <a:t>The mood is sombre and anticipating as she will soon be walked off to her </a:t>
            </a:r>
            <a:r>
              <a:rPr lang="en-GB" sz="1900" u="sng" dirty="0">
                <a:solidFill>
                  <a:srgbClr val="00B050"/>
                </a:solidFill>
              </a:rPr>
              <a:t>execution</a:t>
            </a:r>
            <a:r>
              <a:rPr lang="en-GB" sz="1900" u="sng" dirty="0"/>
              <a:t> </a:t>
            </a:r>
            <a:r>
              <a:rPr lang="en-GB" sz="1900" u="sng" dirty="0">
                <a:solidFill>
                  <a:srgbClr val="C00000"/>
                </a:solidFill>
              </a:rPr>
              <a:t>at the guillotine, the preferred method of decapitating the enemies of state during the Reign of Terror in Revolutionary France</a:t>
            </a:r>
            <a:r>
              <a:rPr lang="en-GB" sz="1900" u="sng" dirty="0"/>
              <a:t>.</a:t>
            </a:r>
            <a:r>
              <a:rPr lang="en-GB" sz="1900" u="sng" dirty="0">
                <a:cs typeface="Calibri" panose="020F0502020204030204" pitchFamily="34" charset="0"/>
              </a:rPr>
              <a:t>⁸</a:t>
            </a:r>
            <a:r>
              <a:rPr lang="en-GB" sz="1900" u="sng" dirty="0"/>
              <a:t> </a:t>
            </a:r>
            <a:r>
              <a:rPr lang="en-GB" sz="1900" u="sng" dirty="0">
                <a:solidFill>
                  <a:srgbClr val="C00000"/>
                </a:solidFill>
              </a:rPr>
              <a:t>Following her political act, Corday became a mythical figure, a symbol of the French revolution, to which visual representations such as this one significantly contribute</a:t>
            </a:r>
            <a:r>
              <a:rPr lang="en-GB" sz="1900" dirty="0"/>
              <a:t>.</a:t>
            </a:r>
            <a:r>
              <a:rPr lang="en-GB" sz="1900" dirty="0">
                <a:latin typeface="Calibri" panose="020F0502020204030204" pitchFamily="34" charset="0"/>
                <a:cs typeface="Calibri" panose="020F0502020204030204" pitchFamily="34" charset="0"/>
              </a:rPr>
              <a:t>⁹</a:t>
            </a:r>
            <a:r>
              <a:rPr lang="en-GB" sz="1900" dirty="0"/>
              <a:t> </a:t>
            </a:r>
            <a:endParaRPr lang="en-GB" sz="1900" dirty="0">
              <a:ea typeface="SimHei"/>
              <a:cs typeface="Arial"/>
            </a:endParaRPr>
          </a:p>
        </p:txBody>
      </p:sp>
      <p:sp>
        <p:nvSpPr>
          <p:cNvPr id="4" name="TextBox 3"/>
          <p:cNvSpPr txBox="1"/>
          <p:nvPr/>
        </p:nvSpPr>
        <p:spPr>
          <a:xfrm>
            <a:off x="332507" y="6505578"/>
            <a:ext cx="11137597" cy="369332"/>
          </a:xfrm>
          <a:prstGeom prst="rect">
            <a:avLst/>
          </a:prstGeom>
          <a:noFill/>
        </p:spPr>
        <p:txBody>
          <a:bodyPr wrap="square" rtlCol="0">
            <a:spAutoFit/>
          </a:bodyPr>
          <a:lstStyle/>
          <a:p>
            <a:r>
              <a:rPr lang="en-GB" dirty="0"/>
              <a:t>Plain text = descriptive                  </a:t>
            </a:r>
            <a:r>
              <a:rPr lang="en-GB" b="1" dirty="0">
                <a:solidFill>
                  <a:srgbClr val="00B050"/>
                </a:solidFill>
              </a:rPr>
              <a:t>Green </a:t>
            </a:r>
            <a:r>
              <a:rPr lang="en-GB" b="1" dirty="0" smtClean="0">
                <a:solidFill>
                  <a:srgbClr val="00B050"/>
                </a:solidFill>
              </a:rPr>
              <a:t>text (Bold) </a:t>
            </a:r>
            <a:r>
              <a:rPr lang="en-GB" b="1" dirty="0">
                <a:solidFill>
                  <a:srgbClr val="00B050"/>
                </a:solidFill>
              </a:rPr>
              <a:t>= analytical </a:t>
            </a:r>
            <a:r>
              <a:rPr lang="en-GB" b="1" dirty="0"/>
              <a:t>	</a:t>
            </a:r>
            <a:r>
              <a:rPr lang="en-GB" dirty="0"/>
              <a:t>        </a:t>
            </a:r>
            <a:r>
              <a:rPr lang="en-GB" u="sng" dirty="0" smtClean="0">
                <a:solidFill>
                  <a:srgbClr val="C00000"/>
                </a:solidFill>
              </a:rPr>
              <a:t>Red (Underlined) </a:t>
            </a:r>
            <a:r>
              <a:rPr lang="en-GB" u="sng" dirty="0">
                <a:solidFill>
                  <a:srgbClr val="C00000"/>
                </a:solidFill>
              </a:rPr>
              <a:t>= academic writing</a:t>
            </a:r>
          </a:p>
        </p:txBody>
      </p:sp>
    </p:spTree>
    <p:extLst>
      <p:ext uri="{BB962C8B-B14F-4D97-AF65-F5344CB8AC3E}">
        <p14:creationId xmlns:p14="http://schemas.microsoft.com/office/powerpoint/2010/main" val="4039281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1544" y="-99392"/>
            <a:ext cx="8229600" cy="1143000"/>
          </a:xfrm>
        </p:spPr>
        <p:txBody>
          <a:bodyPr>
            <a:normAutofit/>
          </a:bodyPr>
          <a:lstStyle/>
          <a:p>
            <a:r>
              <a:rPr lang="en-GB" sz="4000" b="1" dirty="0">
                <a:solidFill>
                  <a:srgbClr val="C00000"/>
                </a:solidFill>
              </a:rPr>
              <a:t>Reference </a:t>
            </a:r>
            <a:r>
              <a:rPr lang="en-GB" sz="4000" b="1" dirty="0" smtClean="0">
                <a:solidFill>
                  <a:srgbClr val="C00000"/>
                </a:solidFill>
              </a:rPr>
              <a:t>List (Harvard)</a:t>
            </a:r>
            <a:endParaRPr lang="en-GB" sz="4000" dirty="0"/>
          </a:p>
        </p:txBody>
      </p:sp>
      <p:sp>
        <p:nvSpPr>
          <p:cNvPr id="3" name="Content Placeholder 2"/>
          <p:cNvSpPr>
            <a:spLocks noGrp="1"/>
          </p:cNvSpPr>
          <p:nvPr>
            <p:ph idx="1"/>
          </p:nvPr>
        </p:nvSpPr>
        <p:spPr>
          <a:xfrm>
            <a:off x="1312984" y="1043681"/>
            <a:ext cx="10405403" cy="5328592"/>
          </a:xfrm>
        </p:spPr>
        <p:txBody>
          <a:bodyPr>
            <a:noAutofit/>
          </a:bodyPr>
          <a:lstStyle/>
          <a:p>
            <a:pPr marL="0" indent="0">
              <a:buNone/>
            </a:pPr>
            <a:r>
              <a:rPr lang="en-GB" sz="1600" dirty="0" err="1"/>
              <a:t>Bendiner</a:t>
            </a:r>
            <a:r>
              <a:rPr lang="en-GB" sz="1600" dirty="0"/>
              <a:t>, K. (2004</a:t>
            </a:r>
            <a:r>
              <a:rPr lang="en-GB" sz="1600" dirty="0" smtClean="0"/>
              <a:t>) </a:t>
            </a:r>
            <a:r>
              <a:rPr lang="en-GB" sz="1600" dirty="0"/>
              <a:t> ‘Ward, Edward Matthew (1816–1879</a:t>
            </a:r>
            <a:r>
              <a:rPr lang="en-GB" sz="1600" dirty="0" smtClean="0"/>
              <a:t>)’.</a:t>
            </a:r>
            <a:r>
              <a:rPr lang="en-GB" sz="1600" dirty="0"/>
              <a:t> </a:t>
            </a:r>
            <a:r>
              <a:rPr lang="en-GB" sz="1600" i="1" dirty="0"/>
              <a:t>Oxford Dictionary of National </a:t>
            </a:r>
            <a:r>
              <a:rPr lang="en-GB" sz="1600" i="1" dirty="0" smtClean="0"/>
              <a:t>Biography</a:t>
            </a:r>
            <a:r>
              <a:rPr lang="en-GB" sz="1600" dirty="0"/>
              <a:t>.</a:t>
            </a:r>
            <a:r>
              <a:rPr lang="en-GB" sz="1600" dirty="0" smtClean="0"/>
              <a:t> </a:t>
            </a:r>
            <a:r>
              <a:rPr lang="en-GB" sz="1600" dirty="0"/>
              <a:t>Oxford University </a:t>
            </a:r>
          </a:p>
          <a:p>
            <a:pPr marL="0" indent="0">
              <a:buNone/>
            </a:pPr>
            <a:r>
              <a:rPr lang="en-GB" sz="1600" dirty="0"/>
              <a:t>     Press. Available at </a:t>
            </a:r>
            <a:r>
              <a:rPr lang="en-GB" sz="1600" dirty="0">
                <a:hlinkClick r:id="rId3"/>
              </a:rPr>
              <a:t>http://</a:t>
            </a:r>
            <a:r>
              <a:rPr lang="en-GB" sz="1600" dirty="0" smtClean="0">
                <a:hlinkClick r:id="rId3"/>
              </a:rPr>
              <a:t>www.oxforddnb.com/view/article/28683</a:t>
            </a:r>
            <a:r>
              <a:rPr lang="en-GB" sz="1600" dirty="0" smtClean="0"/>
              <a:t> (Accessed:</a:t>
            </a:r>
            <a:r>
              <a:rPr lang="en-GB" sz="1600" dirty="0"/>
              <a:t> 1 June </a:t>
            </a:r>
            <a:r>
              <a:rPr lang="en-GB" sz="1600" dirty="0" smtClean="0"/>
              <a:t>2016).</a:t>
            </a:r>
            <a:endParaRPr lang="en-GB" sz="1600" dirty="0"/>
          </a:p>
          <a:p>
            <a:pPr marL="0" indent="0">
              <a:buNone/>
            </a:pPr>
            <a:r>
              <a:rPr lang="en-GB" sz="1600" dirty="0" smtClean="0"/>
              <a:t>Croker</a:t>
            </a:r>
            <a:r>
              <a:rPr lang="en-GB" sz="1600" dirty="0"/>
              <a:t>, J.W. (1853</a:t>
            </a:r>
            <a:r>
              <a:rPr lang="en-GB" sz="1600" dirty="0" smtClean="0"/>
              <a:t>)</a:t>
            </a:r>
            <a:r>
              <a:rPr lang="en-GB" sz="1600" dirty="0"/>
              <a:t> </a:t>
            </a:r>
            <a:r>
              <a:rPr lang="en-GB" sz="1600" i="1" dirty="0"/>
              <a:t>History of the Guillotine.</a:t>
            </a:r>
            <a:r>
              <a:rPr lang="en-GB" sz="1600" dirty="0"/>
              <a:t> London: J. Murray</a:t>
            </a:r>
            <a:r>
              <a:rPr lang="en-GB" sz="1600" dirty="0" smtClean="0"/>
              <a:t>.</a:t>
            </a:r>
            <a:endParaRPr lang="en-GB" sz="600" dirty="0"/>
          </a:p>
          <a:p>
            <a:pPr marL="0" indent="0">
              <a:buNone/>
            </a:pPr>
            <a:r>
              <a:rPr lang="en-GB" sz="1600" dirty="0" err="1"/>
              <a:t>Gelbart</a:t>
            </a:r>
            <a:r>
              <a:rPr lang="en-GB" sz="1600" dirty="0"/>
              <a:t>, N.R. (</a:t>
            </a:r>
            <a:r>
              <a:rPr lang="en-GB" sz="1600" dirty="0" smtClean="0"/>
              <a:t>2004) ‘The </a:t>
            </a:r>
            <a:r>
              <a:rPr lang="en-GB" sz="1600" dirty="0" err="1"/>
              <a:t>Blonding</a:t>
            </a:r>
            <a:r>
              <a:rPr lang="en-GB" sz="1600" dirty="0"/>
              <a:t> of Charlotte </a:t>
            </a:r>
            <a:r>
              <a:rPr lang="en-GB" sz="1600" dirty="0" smtClean="0"/>
              <a:t>Corday’.</a:t>
            </a:r>
            <a:r>
              <a:rPr lang="en-GB" sz="1600" dirty="0"/>
              <a:t> </a:t>
            </a:r>
            <a:r>
              <a:rPr lang="en-GB" sz="1600" i="1" dirty="0"/>
              <a:t>Eighteenth-century studies</a:t>
            </a:r>
            <a:r>
              <a:rPr lang="en-GB" sz="1600" dirty="0"/>
              <a:t> 38.1, pp.201-221</a:t>
            </a:r>
            <a:r>
              <a:rPr lang="en-GB" sz="1600" dirty="0" smtClean="0"/>
              <a:t>.</a:t>
            </a:r>
            <a:endParaRPr lang="en-GB" sz="600" dirty="0"/>
          </a:p>
          <a:p>
            <a:pPr marL="0" indent="0">
              <a:buNone/>
            </a:pPr>
            <a:r>
              <a:rPr lang="en-GB" sz="1600" dirty="0" err="1"/>
              <a:t>Gullickson</a:t>
            </a:r>
            <a:r>
              <a:rPr lang="en-GB" sz="1600" dirty="0"/>
              <a:t>, G.L. (2014</a:t>
            </a:r>
            <a:r>
              <a:rPr lang="en-GB" sz="1600" dirty="0" smtClean="0"/>
              <a:t>) ‘Militant </a:t>
            </a:r>
            <a:r>
              <a:rPr lang="en-GB" sz="1600" dirty="0"/>
              <a:t>Women: representations of Charlotte Corday, Louise Michel and Emmeline </a:t>
            </a:r>
            <a:r>
              <a:rPr lang="en-GB" sz="1600" dirty="0" smtClean="0"/>
              <a:t>Pankhurst’. </a:t>
            </a:r>
            <a:endParaRPr lang="en-GB" sz="1600" i="1" dirty="0"/>
          </a:p>
          <a:p>
            <a:pPr marL="0" indent="0">
              <a:buNone/>
            </a:pPr>
            <a:r>
              <a:rPr lang="en-GB" sz="1600" i="1" dirty="0"/>
              <a:t>     Women’s History Review</a:t>
            </a:r>
            <a:r>
              <a:rPr lang="en-GB" sz="1600" dirty="0"/>
              <a:t> 23.6, pp.837-852</a:t>
            </a:r>
            <a:r>
              <a:rPr lang="en-GB" sz="1600" dirty="0" smtClean="0"/>
              <a:t>.</a:t>
            </a:r>
            <a:endParaRPr lang="en-GB" sz="600" dirty="0"/>
          </a:p>
          <a:p>
            <a:pPr marL="0" indent="0">
              <a:buNone/>
            </a:pPr>
            <a:r>
              <a:rPr lang="en-GB" sz="1600" dirty="0" err="1"/>
              <a:t>Hilger</a:t>
            </a:r>
            <a:r>
              <a:rPr lang="en-GB" sz="1600" dirty="0"/>
              <a:t>, S. (2010</a:t>
            </a:r>
            <a:r>
              <a:rPr lang="en-GB" sz="1600" dirty="0" smtClean="0"/>
              <a:t>) ‘The </a:t>
            </a:r>
            <a:r>
              <a:rPr lang="en-GB" sz="1600" dirty="0"/>
              <a:t>Murderess on Stage: Christine </a:t>
            </a:r>
            <a:r>
              <a:rPr lang="en-GB" sz="1600" dirty="0" err="1"/>
              <a:t>Westphalen’s</a:t>
            </a:r>
            <a:r>
              <a:rPr lang="en-GB" sz="1600" dirty="0"/>
              <a:t> Charlotte Corday (1804</a:t>
            </a:r>
            <a:r>
              <a:rPr lang="en-GB" sz="1600" dirty="0" smtClean="0"/>
              <a:t>)’. In</a:t>
            </a:r>
            <a:r>
              <a:rPr lang="en-GB" sz="1600" dirty="0"/>
              <a:t>: </a:t>
            </a:r>
            <a:r>
              <a:rPr lang="en-GB" sz="1600" dirty="0" err="1"/>
              <a:t>Bielby</a:t>
            </a:r>
            <a:r>
              <a:rPr lang="en-GB" sz="1600" dirty="0"/>
              <a:t>, C. and Richards, A., </a:t>
            </a:r>
          </a:p>
          <a:p>
            <a:pPr marL="0" indent="0">
              <a:buNone/>
            </a:pPr>
            <a:r>
              <a:rPr lang="en-GB" sz="1600" dirty="0"/>
              <a:t>     eds., </a:t>
            </a:r>
            <a:r>
              <a:rPr lang="en-GB" sz="1600" i="1" dirty="0"/>
              <a:t>Women and Death 3: Women's Representations of Death in German Culture Since 1500</a:t>
            </a:r>
            <a:r>
              <a:rPr lang="en-GB" sz="1600" dirty="0"/>
              <a:t>. New York: Camden House</a:t>
            </a:r>
            <a:r>
              <a:rPr lang="en-GB" sz="1600" dirty="0" smtClean="0"/>
              <a:t>.</a:t>
            </a:r>
            <a:endParaRPr lang="en-GB" sz="600" dirty="0"/>
          </a:p>
          <a:p>
            <a:pPr marL="0" indent="0">
              <a:buNone/>
            </a:pPr>
            <a:r>
              <a:rPr lang="en-GB" sz="1600" dirty="0" err="1"/>
              <a:t>Kindleberger</a:t>
            </a:r>
            <a:r>
              <a:rPr lang="en-GB" sz="1600" dirty="0"/>
              <a:t>, E.R. (1994</a:t>
            </a:r>
            <a:r>
              <a:rPr lang="en-GB" sz="1600" dirty="0" smtClean="0"/>
              <a:t>) ‘Charlotte </a:t>
            </a:r>
            <a:r>
              <a:rPr lang="en-GB" sz="1600" dirty="0"/>
              <a:t>Corday in text and image: A case study in the French Revolution and women's </a:t>
            </a:r>
            <a:r>
              <a:rPr lang="en-GB" sz="1600" i="1" dirty="0"/>
              <a:t> </a:t>
            </a:r>
          </a:p>
          <a:p>
            <a:pPr marL="0" indent="0">
              <a:buNone/>
            </a:pPr>
            <a:r>
              <a:rPr lang="en-GB" sz="1600" i="1" dirty="0"/>
              <a:t>     </a:t>
            </a:r>
            <a:r>
              <a:rPr lang="en-GB" sz="1600" dirty="0" smtClean="0"/>
              <a:t>history’. </a:t>
            </a:r>
            <a:r>
              <a:rPr lang="en-GB" sz="1600" i="1" dirty="0"/>
              <a:t>French Historical Studies</a:t>
            </a:r>
            <a:r>
              <a:rPr lang="en-GB" sz="1600" dirty="0"/>
              <a:t>, pp.969-999</a:t>
            </a:r>
            <a:r>
              <a:rPr lang="en-GB" sz="1600" dirty="0" smtClean="0"/>
              <a:t>.</a:t>
            </a:r>
            <a:endParaRPr lang="en-GB" sz="600" dirty="0"/>
          </a:p>
          <a:p>
            <a:pPr marL="0" indent="0">
              <a:buNone/>
            </a:pPr>
            <a:r>
              <a:rPr lang="en-GB" sz="1600" dirty="0" err="1"/>
              <a:t>Korshak</a:t>
            </a:r>
            <a:r>
              <a:rPr lang="en-GB" sz="1600" dirty="0"/>
              <a:t>, Y. (1987</a:t>
            </a:r>
            <a:r>
              <a:rPr lang="en-GB" sz="1600" dirty="0" smtClean="0"/>
              <a:t>) ‘The </a:t>
            </a:r>
            <a:r>
              <a:rPr lang="en-GB" sz="1600" dirty="0"/>
              <a:t>Liberty cap as a revolutionary symbol in America and </a:t>
            </a:r>
            <a:r>
              <a:rPr lang="en-GB" sz="1600" dirty="0" smtClean="0"/>
              <a:t>France’.</a:t>
            </a:r>
            <a:r>
              <a:rPr lang="en-GB" sz="1600" dirty="0"/>
              <a:t> </a:t>
            </a:r>
            <a:r>
              <a:rPr lang="en-GB" sz="1600" i="1" dirty="0"/>
              <a:t>Smithsonian Studies in American</a:t>
            </a:r>
            <a:endParaRPr lang="en-GB" sz="1600" dirty="0"/>
          </a:p>
          <a:p>
            <a:pPr marL="0" indent="0">
              <a:buNone/>
            </a:pPr>
            <a:r>
              <a:rPr lang="en-GB" sz="1600" dirty="0"/>
              <a:t>     </a:t>
            </a:r>
            <a:r>
              <a:rPr lang="en-GB" sz="1600" i="1" dirty="0"/>
              <a:t>Art</a:t>
            </a:r>
            <a:r>
              <a:rPr lang="en-GB" sz="1600" dirty="0"/>
              <a:t> 1.2, pp.53-69.</a:t>
            </a:r>
          </a:p>
          <a:p>
            <a:pPr marL="0" indent="0">
              <a:buNone/>
            </a:pPr>
            <a:r>
              <a:rPr lang="en-GB" sz="1600" dirty="0"/>
              <a:t>Ward, E.M. (1869</a:t>
            </a:r>
            <a:r>
              <a:rPr lang="en-GB" sz="1600" dirty="0" smtClean="0"/>
              <a:t>) ‘The </a:t>
            </a:r>
            <a:r>
              <a:rPr lang="en-GB" sz="1600" dirty="0"/>
              <a:t>Last Toilet of Charlotte </a:t>
            </a:r>
            <a:r>
              <a:rPr lang="en-GB" sz="1600" dirty="0" smtClean="0"/>
              <a:t>Corday’ </a:t>
            </a:r>
            <a:r>
              <a:rPr lang="en-GB" sz="1600" dirty="0"/>
              <a:t>[engraving]. London. British Museum Collection Online. Available at </a:t>
            </a:r>
          </a:p>
          <a:p>
            <a:pPr marL="0" indent="0">
              <a:buNone/>
            </a:pPr>
            <a:r>
              <a:rPr lang="en-GB" sz="1600" dirty="0"/>
              <a:t>     </a:t>
            </a:r>
            <a:r>
              <a:rPr lang="en-GB" sz="1600" dirty="0">
                <a:hlinkClick r:id="rId4"/>
              </a:rPr>
              <a:t>http://</a:t>
            </a:r>
            <a:r>
              <a:rPr lang="en-GB" sz="1600" dirty="0" smtClean="0">
                <a:hlinkClick r:id="rId4"/>
              </a:rPr>
              <a:t>www.britishmuseum.org/research/collection_online/collection_object_details.aspx</a:t>
            </a:r>
            <a:r>
              <a:rPr lang="en-GB" sz="1600" dirty="0" smtClean="0"/>
              <a:t>  (Accessed: </a:t>
            </a:r>
            <a:r>
              <a:rPr lang="en-GB" sz="1600" dirty="0"/>
              <a:t>1 June </a:t>
            </a:r>
            <a:r>
              <a:rPr lang="en-GB" sz="1600" dirty="0" smtClean="0"/>
              <a:t>2016).</a:t>
            </a:r>
            <a:endParaRPr lang="en-GB" sz="1600" dirty="0"/>
          </a:p>
          <a:p>
            <a:pPr marL="0" indent="0">
              <a:buNone/>
            </a:pPr>
            <a:r>
              <a:rPr lang="en-GB" sz="1600" dirty="0" err="1"/>
              <a:t>Yarrington</a:t>
            </a:r>
            <a:r>
              <a:rPr lang="en-GB" sz="1600" dirty="0"/>
              <a:t>, A. and Everest, K. eds. (1993</a:t>
            </a:r>
            <a:r>
              <a:rPr lang="en-GB" sz="1600" dirty="0" smtClean="0"/>
              <a:t>)</a:t>
            </a:r>
            <a:r>
              <a:rPr lang="en-GB" sz="1600" dirty="0"/>
              <a:t> </a:t>
            </a:r>
            <a:r>
              <a:rPr lang="en-GB" sz="1600" i="1" dirty="0"/>
              <a:t>Reflections of Revolution: Images of Romanticism</a:t>
            </a:r>
            <a:r>
              <a:rPr lang="en-GB" sz="1600" dirty="0"/>
              <a:t>. London and New York:</a:t>
            </a:r>
            <a:endParaRPr lang="en-GB" sz="1600" i="1" dirty="0"/>
          </a:p>
          <a:p>
            <a:pPr marL="0" indent="0">
              <a:buNone/>
            </a:pPr>
            <a:r>
              <a:rPr lang="en-GB" sz="1600" i="1" dirty="0"/>
              <a:t>     </a:t>
            </a:r>
            <a:r>
              <a:rPr lang="en-GB" sz="1600" dirty="0"/>
              <a:t>Routledge.</a:t>
            </a:r>
            <a:endParaRPr lang="en-GB" sz="1400" dirty="0"/>
          </a:p>
        </p:txBody>
      </p:sp>
    </p:spTree>
    <p:extLst>
      <p:ext uri="{BB962C8B-B14F-4D97-AF65-F5344CB8AC3E}">
        <p14:creationId xmlns:p14="http://schemas.microsoft.com/office/powerpoint/2010/main" val="374003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1544" y="-99392"/>
            <a:ext cx="8229600" cy="1143000"/>
          </a:xfrm>
        </p:spPr>
        <p:txBody>
          <a:bodyPr>
            <a:normAutofit/>
          </a:bodyPr>
          <a:lstStyle/>
          <a:p>
            <a:r>
              <a:rPr lang="en-GB" sz="4000" b="1" dirty="0" smtClean="0">
                <a:solidFill>
                  <a:srgbClr val="C00000"/>
                </a:solidFill>
              </a:rPr>
              <a:t>Bibliography (MHRA)</a:t>
            </a:r>
            <a:endParaRPr lang="en-GB" sz="4000" dirty="0"/>
          </a:p>
        </p:txBody>
      </p:sp>
      <p:sp>
        <p:nvSpPr>
          <p:cNvPr id="3" name="Content Placeholder 2"/>
          <p:cNvSpPr>
            <a:spLocks noGrp="1"/>
          </p:cNvSpPr>
          <p:nvPr>
            <p:ph idx="1"/>
          </p:nvPr>
        </p:nvSpPr>
        <p:spPr>
          <a:xfrm>
            <a:off x="1312984" y="1043680"/>
            <a:ext cx="10405403" cy="5814319"/>
          </a:xfrm>
        </p:spPr>
        <p:txBody>
          <a:bodyPr>
            <a:noAutofit/>
          </a:bodyPr>
          <a:lstStyle/>
          <a:p>
            <a:pPr marL="0" indent="0">
              <a:buNone/>
            </a:pPr>
            <a:r>
              <a:rPr lang="en-GB" sz="1600" dirty="0" err="1"/>
              <a:t>Bendiner</a:t>
            </a:r>
            <a:r>
              <a:rPr lang="en-GB" sz="1600" dirty="0"/>
              <a:t>, K</a:t>
            </a:r>
            <a:r>
              <a:rPr lang="en-GB" sz="1600" dirty="0" smtClean="0"/>
              <a:t>.,</a:t>
            </a:r>
            <a:r>
              <a:rPr lang="en-GB" sz="1600" dirty="0"/>
              <a:t> ‘Ward, Edward Matthew (1816–1879</a:t>
            </a:r>
            <a:r>
              <a:rPr lang="en-GB" sz="1600" dirty="0" smtClean="0"/>
              <a:t>)’,</a:t>
            </a:r>
            <a:r>
              <a:rPr lang="en-GB" sz="1600" dirty="0"/>
              <a:t> </a:t>
            </a:r>
            <a:r>
              <a:rPr lang="en-GB" sz="1600" i="1" dirty="0"/>
              <a:t>Oxford Dictionary of National </a:t>
            </a:r>
            <a:r>
              <a:rPr lang="en-GB" sz="1600" i="1" dirty="0" smtClean="0"/>
              <a:t>Biography</a:t>
            </a:r>
            <a:r>
              <a:rPr lang="en-GB" sz="1600" dirty="0"/>
              <a:t> </a:t>
            </a:r>
            <a:r>
              <a:rPr lang="en-GB" sz="1600" dirty="0" smtClean="0"/>
              <a:t>(Oxford </a:t>
            </a:r>
            <a:r>
              <a:rPr lang="en-GB" sz="1600" dirty="0"/>
              <a:t>University </a:t>
            </a:r>
          </a:p>
          <a:p>
            <a:pPr marL="0" indent="0">
              <a:buNone/>
            </a:pPr>
            <a:r>
              <a:rPr lang="en-GB" sz="1600" dirty="0"/>
              <a:t>     </a:t>
            </a:r>
            <a:r>
              <a:rPr lang="en-GB" sz="1600" dirty="0" smtClean="0"/>
              <a:t>Press: 2004), available </a:t>
            </a:r>
            <a:r>
              <a:rPr lang="en-GB" sz="1600" dirty="0"/>
              <a:t>at </a:t>
            </a:r>
            <a:r>
              <a:rPr lang="en-GB" sz="1600" dirty="0">
                <a:hlinkClick r:id="rId3"/>
              </a:rPr>
              <a:t>http://www.oxforddnb.com/view/article/28683</a:t>
            </a:r>
            <a:r>
              <a:rPr lang="en-GB" sz="1600" dirty="0"/>
              <a:t> (Accessed: 1 June 2016</a:t>
            </a:r>
            <a:r>
              <a:rPr lang="en-GB" sz="1600" dirty="0" smtClean="0"/>
              <a:t>)</a:t>
            </a:r>
            <a:endParaRPr lang="en-GB" sz="1600" dirty="0"/>
          </a:p>
          <a:p>
            <a:pPr marL="0" indent="0">
              <a:buNone/>
            </a:pPr>
            <a:r>
              <a:rPr lang="en-GB" sz="1600" dirty="0"/>
              <a:t>Croker, J.W</a:t>
            </a:r>
            <a:r>
              <a:rPr lang="en-GB" sz="1600" dirty="0" smtClean="0"/>
              <a:t>.,</a:t>
            </a:r>
            <a:r>
              <a:rPr lang="en-GB" sz="1600" dirty="0"/>
              <a:t> </a:t>
            </a:r>
            <a:r>
              <a:rPr lang="en-GB" sz="1600" i="1" dirty="0"/>
              <a:t>History of the </a:t>
            </a:r>
            <a:r>
              <a:rPr lang="en-GB" sz="1600" i="1" dirty="0" smtClean="0"/>
              <a:t>Guillotine</a:t>
            </a:r>
            <a:r>
              <a:rPr lang="en-GB" sz="1600" dirty="0" smtClean="0"/>
              <a:t> (London</a:t>
            </a:r>
            <a:r>
              <a:rPr lang="en-GB" sz="1600" dirty="0"/>
              <a:t>: J. Murray, </a:t>
            </a:r>
            <a:r>
              <a:rPr lang="en-GB" sz="1600" dirty="0" smtClean="0"/>
              <a:t>1853)</a:t>
            </a:r>
            <a:endParaRPr lang="en-GB" sz="600" dirty="0"/>
          </a:p>
          <a:p>
            <a:pPr marL="0" indent="0">
              <a:buNone/>
            </a:pPr>
            <a:r>
              <a:rPr lang="en-GB" sz="1600" dirty="0" err="1"/>
              <a:t>Gelbart</a:t>
            </a:r>
            <a:r>
              <a:rPr lang="en-GB" sz="1600" dirty="0"/>
              <a:t>, N.R</a:t>
            </a:r>
            <a:r>
              <a:rPr lang="en-GB" sz="1600" dirty="0" smtClean="0"/>
              <a:t>., </a:t>
            </a:r>
            <a:r>
              <a:rPr lang="en-GB" sz="1600" dirty="0"/>
              <a:t>‘The </a:t>
            </a:r>
            <a:r>
              <a:rPr lang="en-GB" sz="1600" dirty="0" err="1"/>
              <a:t>Blonding</a:t>
            </a:r>
            <a:r>
              <a:rPr lang="en-GB" sz="1600" dirty="0"/>
              <a:t> of Charlotte Corday</a:t>
            </a:r>
            <a:r>
              <a:rPr lang="en-GB" sz="1600" dirty="0" smtClean="0"/>
              <a:t>’,</a:t>
            </a:r>
            <a:r>
              <a:rPr lang="en-GB" sz="1600" dirty="0"/>
              <a:t> </a:t>
            </a:r>
            <a:r>
              <a:rPr lang="en-GB" sz="1600" i="1" dirty="0"/>
              <a:t>Eighteenth-century studies</a:t>
            </a:r>
            <a:r>
              <a:rPr lang="en-GB" sz="1600" dirty="0"/>
              <a:t> 38.1 (</a:t>
            </a:r>
            <a:r>
              <a:rPr lang="en-GB" sz="1600" dirty="0" smtClean="0"/>
              <a:t>2004), pp.201-221</a:t>
            </a:r>
            <a:endParaRPr lang="en-GB" sz="600" dirty="0"/>
          </a:p>
          <a:p>
            <a:pPr marL="0" indent="0">
              <a:buNone/>
            </a:pPr>
            <a:r>
              <a:rPr lang="en-GB" sz="1600" dirty="0" err="1"/>
              <a:t>Gullickson</a:t>
            </a:r>
            <a:r>
              <a:rPr lang="en-GB" sz="1600" dirty="0"/>
              <a:t>, G.L</a:t>
            </a:r>
            <a:r>
              <a:rPr lang="en-GB" sz="1600" dirty="0" smtClean="0"/>
              <a:t>., ‘</a:t>
            </a:r>
            <a:r>
              <a:rPr lang="en-GB" sz="1600" dirty="0"/>
              <a:t>Militant Women: representations of Charlotte Corday, Louise Michel and Emmeline Pankhurst</a:t>
            </a:r>
            <a:r>
              <a:rPr lang="en-GB" sz="1600" dirty="0" smtClean="0"/>
              <a:t>’, </a:t>
            </a:r>
            <a:endParaRPr lang="en-GB" sz="1600" i="1" dirty="0"/>
          </a:p>
          <a:p>
            <a:pPr marL="0" indent="0">
              <a:buNone/>
            </a:pPr>
            <a:r>
              <a:rPr lang="en-GB" sz="1600" i="1" dirty="0"/>
              <a:t>     Women’s History Review</a:t>
            </a:r>
            <a:r>
              <a:rPr lang="en-GB" sz="1600" dirty="0"/>
              <a:t> 23.6 (2014</a:t>
            </a:r>
            <a:r>
              <a:rPr lang="en-GB" sz="1600" dirty="0" smtClean="0"/>
              <a:t>), pp.837-852</a:t>
            </a:r>
            <a:endParaRPr lang="en-GB" sz="600" dirty="0"/>
          </a:p>
          <a:p>
            <a:pPr marL="0" indent="0">
              <a:buNone/>
            </a:pPr>
            <a:r>
              <a:rPr lang="en-GB" sz="1600" dirty="0" err="1"/>
              <a:t>Hilger</a:t>
            </a:r>
            <a:r>
              <a:rPr lang="en-GB" sz="1600" dirty="0"/>
              <a:t>, S</a:t>
            </a:r>
            <a:r>
              <a:rPr lang="en-GB" sz="1600" dirty="0" smtClean="0"/>
              <a:t>., </a:t>
            </a:r>
            <a:r>
              <a:rPr lang="en-GB" sz="1600" dirty="0"/>
              <a:t>‘The Murderess on Stage: Christine </a:t>
            </a:r>
            <a:r>
              <a:rPr lang="en-GB" sz="1600" dirty="0" err="1"/>
              <a:t>Westphalen’s</a:t>
            </a:r>
            <a:r>
              <a:rPr lang="en-GB" sz="1600" dirty="0"/>
              <a:t> Charlotte Corday (1804</a:t>
            </a:r>
            <a:r>
              <a:rPr lang="en-GB" sz="1600" dirty="0" smtClean="0"/>
              <a:t>)’, in</a:t>
            </a:r>
            <a:r>
              <a:rPr lang="en-GB" sz="1600" dirty="0"/>
              <a:t>: </a:t>
            </a:r>
            <a:r>
              <a:rPr lang="en-GB" sz="1600" dirty="0" err="1"/>
              <a:t>Bielby</a:t>
            </a:r>
            <a:r>
              <a:rPr lang="en-GB" sz="1600" dirty="0"/>
              <a:t>, C. and Richards, A., </a:t>
            </a:r>
          </a:p>
          <a:p>
            <a:pPr marL="0" indent="0">
              <a:buNone/>
            </a:pPr>
            <a:r>
              <a:rPr lang="en-GB" sz="1600" dirty="0"/>
              <a:t>     </a:t>
            </a:r>
            <a:r>
              <a:rPr lang="en-GB" sz="1600" dirty="0" smtClean="0"/>
              <a:t>(eds.), </a:t>
            </a:r>
            <a:r>
              <a:rPr lang="en-GB" sz="1600" i="1" dirty="0"/>
              <a:t>Women and Death 3: Women's Representations of Death in German Culture Since </a:t>
            </a:r>
            <a:r>
              <a:rPr lang="en-GB" sz="1600" i="1" dirty="0" smtClean="0"/>
              <a:t>1500</a:t>
            </a:r>
            <a:r>
              <a:rPr lang="en-GB" sz="1600" dirty="0" smtClean="0"/>
              <a:t> (New </a:t>
            </a:r>
            <a:r>
              <a:rPr lang="en-GB" sz="1600" dirty="0"/>
              <a:t>York: Camden  </a:t>
            </a:r>
            <a:r>
              <a:rPr lang="en-GB" sz="1600" dirty="0" smtClean="0"/>
              <a:t>      </a:t>
            </a:r>
          </a:p>
          <a:p>
            <a:pPr marL="0" indent="0">
              <a:buNone/>
            </a:pPr>
            <a:r>
              <a:rPr lang="en-GB" sz="1600" dirty="0"/>
              <a:t> </a:t>
            </a:r>
            <a:r>
              <a:rPr lang="en-GB" sz="1600" dirty="0" smtClean="0"/>
              <a:t>    House</a:t>
            </a:r>
            <a:r>
              <a:rPr lang="en-GB" sz="1600" dirty="0"/>
              <a:t>, </a:t>
            </a:r>
            <a:r>
              <a:rPr lang="en-GB" sz="1600" dirty="0" smtClean="0"/>
              <a:t>2010)</a:t>
            </a:r>
            <a:endParaRPr lang="en-GB" sz="600" dirty="0"/>
          </a:p>
          <a:p>
            <a:pPr marL="0" indent="0">
              <a:buNone/>
            </a:pPr>
            <a:r>
              <a:rPr lang="en-GB" sz="1600" dirty="0" err="1"/>
              <a:t>Kindleberger</a:t>
            </a:r>
            <a:r>
              <a:rPr lang="en-GB" sz="1600" dirty="0"/>
              <a:t>, E.R</a:t>
            </a:r>
            <a:r>
              <a:rPr lang="en-GB" sz="1600" dirty="0" smtClean="0"/>
              <a:t>., ‘</a:t>
            </a:r>
            <a:r>
              <a:rPr lang="en-GB" sz="1600" dirty="0"/>
              <a:t>Charlotte Corday in text and image: A case study in the French Revolution and women's </a:t>
            </a:r>
            <a:r>
              <a:rPr lang="en-GB" sz="1600" i="1" dirty="0"/>
              <a:t> </a:t>
            </a:r>
          </a:p>
          <a:p>
            <a:pPr marL="0" indent="0">
              <a:buNone/>
            </a:pPr>
            <a:r>
              <a:rPr lang="en-GB" sz="1600" i="1" dirty="0"/>
              <a:t>     </a:t>
            </a:r>
            <a:r>
              <a:rPr lang="en-GB" sz="1600" dirty="0"/>
              <a:t>history</a:t>
            </a:r>
            <a:r>
              <a:rPr lang="en-GB" sz="1600" dirty="0" smtClean="0"/>
              <a:t>’, </a:t>
            </a:r>
            <a:r>
              <a:rPr lang="en-GB" sz="1600" i="1" dirty="0"/>
              <a:t>French Historical </a:t>
            </a:r>
            <a:r>
              <a:rPr lang="en-GB" sz="1600" i="1" dirty="0" smtClean="0"/>
              <a:t>Studies </a:t>
            </a:r>
            <a:r>
              <a:rPr lang="en-GB" sz="1600" dirty="0"/>
              <a:t>(1994</a:t>
            </a:r>
            <a:r>
              <a:rPr lang="en-GB" sz="1600" dirty="0" smtClean="0"/>
              <a:t>), pp.969-999</a:t>
            </a:r>
            <a:endParaRPr lang="en-GB" sz="600" dirty="0"/>
          </a:p>
          <a:p>
            <a:pPr marL="0" indent="0">
              <a:buNone/>
            </a:pPr>
            <a:r>
              <a:rPr lang="en-GB" sz="1600" dirty="0" err="1"/>
              <a:t>Korshak</a:t>
            </a:r>
            <a:r>
              <a:rPr lang="en-GB" sz="1600" dirty="0"/>
              <a:t>, Y</a:t>
            </a:r>
            <a:r>
              <a:rPr lang="en-GB" sz="1600" dirty="0" smtClean="0"/>
              <a:t>., ‘</a:t>
            </a:r>
            <a:r>
              <a:rPr lang="en-GB" sz="1600" dirty="0"/>
              <a:t>The Liberty cap as a revolutionary symbol in America and France</a:t>
            </a:r>
            <a:r>
              <a:rPr lang="en-GB" sz="1600" dirty="0" smtClean="0"/>
              <a:t>’,</a:t>
            </a:r>
            <a:r>
              <a:rPr lang="en-GB" sz="1600" dirty="0"/>
              <a:t> </a:t>
            </a:r>
            <a:r>
              <a:rPr lang="en-GB" sz="1600" i="1" dirty="0"/>
              <a:t>Smithsonian Studies in American</a:t>
            </a:r>
            <a:endParaRPr lang="en-GB" sz="1600" dirty="0"/>
          </a:p>
          <a:p>
            <a:pPr marL="0" indent="0">
              <a:buNone/>
            </a:pPr>
            <a:r>
              <a:rPr lang="en-GB" sz="1600" dirty="0"/>
              <a:t>     </a:t>
            </a:r>
            <a:r>
              <a:rPr lang="en-GB" sz="1600" i="1" dirty="0"/>
              <a:t>Art</a:t>
            </a:r>
            <a:r>
              <a:rPr lang="en-GB" sz="1600" dirty="0"/>
              <a:t> 1.2 (1987), </a:t>
            </a:r>
            <a:r>
              <a:rPr lang="en-GB" sz="1600" dirty="0" smtClean="0"/>
              <a:t>pp.53-69</a:t>
            </a:r>
            <a:endParaRPr lang="en-GB" sz="1600" dirty="0"/>
          </a:p>
          <a:p>
            <a:pPr marL="0" indent="0">
              <a:buNone/>
            </a:pPr>
            <a:r>
              <a:rPr lang="en-GB" sz="1600" dirty="0"/>
              <a:t>Ward, E.M</a:t>
            </a:r>
            <a:r>
              <a:rPr lang="en-GB" sz="1600" dirty="0" smtClean="0"/>
              <a:t>., ‘</a:t>
            </a:r>
            <a:r>
              <a:rPr lang="en-GB" sz="1600" dirty="0"/>
              <a:t>The Last Toilet of Charlotte Corday</a:t>
            </a:r>
            <a:r>
              <a:rPr lang="en-GB" sz="1600" dirty="0" smtClean="0"/>
              <a:t>’ (</a:t>
            </a:r>
            <a:r>
              <a:rPr lang="en-GB" sz="1600" dirty="0"/>
              <a:t>1869</a:t>
            </a:r>
            <a:r>
              <a:rPr lang="en-GB" sz="1600" dirty="0" smtClean="0"/>
              <a:t>), </a:t>
            </a:r>
            <a:r>
              <a:rPr lang="en-GB" sz="1600" dirty="0"/>
              <a:t>London,</a:t>
            </a:r>
            <a:r>
              <a:rPr lang="en-GB" sz="1600" dirty="0" smtClean="0"/>
              <a:t> </a:t>
            </a:r>
            <a:r>
              <a:rPr lang="en-GB" sz="1600" dirty="0"/>
              <a:t>British Museum Collection </a:t>
            </a:r>
            <a:r>
              <a:rPr lang="en-GB" sz="1600" dirty="0" smtClean="0"/>
              <a:t>Online, available </a:t>
            </a:r>
            <a:r>
              <a:rPr lang="en-GB" sz="1600" dirty="0"/>
              <a:t>at </a:t>
            </a:r>
          </a:p>
          <a:p>
            <a:pPr marL="0" indent="0">
              <a:buNone/>
            </a:pPr>
            <a:r>
              <a:rPr lang="en-GB" sz="1600" dirty="0"/>
              <a:t>     </a:t>
            </a:r>
            <a:r>
              <a:rPr lang="en-GB" sz="1600" dirty="0">
                <a:hlinkClick r:id="rId4"/>
              </a:rPr>
              <a:t>http://www.britishmuseum.org/research/collection_online/collection_object_details.aspx</a:t>
            </a:r>
            <a:r>
              <a:rPr lang="en-GB" sz="1600" dirty="0"/>
              <a:t>  (Accessed: 1 June 2016</a:t>
            </a:r>
            <a:r>
              <a:rPr lang="en-GB" sz="1600" dirty="0" smtClean="0"/>
              <a:t>)</a:t>
            </a:r>
            <a:endParaRPr lang="en-GB" sz="1600" dirty="0"/>
          </a:p>
          <a:p>
            <a:pPr marL="0" indent="0">
              <a:buNone/>
            </a:pPr>
            <a:r>
              <a:rPr lang="en-GB" sz="1600" dirty="0" err="1"/>
              <a:t>Yarrington</a:t>
            </a:r>
            <a:r>
              <a:rPr lang="en-GB" sz="1600" dirty="0"/>
              <a:t>, A</a:t>
            </a:r>
            <a:r>
              <a:rPr lang="en-GB" sz="1600" dirty="0" smtClean="0"/>
              <a:t>., </a:t>
            </a:r>
            <a:r>
              <a:rPr lang="en-GB" sz="1600" dirty="0"/>
              <a:t>and </a:t>
            </a:r>
            <a:r>
              <a:rPr lang="en-GB" sz="1600" dirty="0" smtClean="0"/>
              <a:t>K. Everest, (eds.)</a:t>
            </a:r>
            <a:r>
              <a:rPr lang="en-GB" sz="1600" dirty="0"/>
              <a:t> </a:t>
            </a:r>
            <a:r>
              <a:rPr lang="en-GB" sz="1600" i="1" dirty="0"/>
              <a:t>Reflections of Revolution: Images of </a:t>
            </a:r>
            <a:r>
              <a:rPr lang="en-GB" sz="1600" i="1" dirty="0" smtClean="0"/>
              <a:t>Romanticism</a:t>
            </a:r>
            <a:r>
              <a:rPr lang="en-GB" sz="1600" dirty="0"/>
              <a:t> </a:t>
            </a:r>
            <a:r>
              <a:rPr lang="en-GB" sz="1600" dirty="0" smtClean="0"/>
              <a:t>(London </a:t>
            </a:r>
            <a:r>
              <a:rPr lang="en-GB" sz="1600" dirty="0"/>
              <a:t>and New York:</a:t>
            </a:r>
            <a:endParaRPr lang="en-GB" sz="1600" i="1" dirty="0"/>
          </a:p>
          <a:p>
            <a:pPr marL="0" indent="0">
              <a:buNone/>
            </a:pPr>
            <a:r>
              <a:rPr lang="en-GB" sz="1600" i="1" dirty="0"/>
              <a:t>     </a:t>
            </a:r>
            <a:r>
              <a:rPr lang="en-GB" sz="1600" dirty="0"/>
              <a:t>Routledge, </a:t>
            </a:r>
            <a:r>
              <a:rPr lang="en-GB" sz="1600" dirty="0" smtClean="0"/>
              <a:t>1993)</a:t>
            </a:r>
            <a:endParaRPr lang="en-GB" sz="1400" dirty="0"/>
          </a:p>
        </p:txBody>
      </p:sp>
    </p:spTree>
    <p:extLst>
      <p:ext uri="{BB962C8B-B14F-4D97-AF65-F5344CB8AC3E}">
        <p14:creationId xmlns:p14="http://schemas.microsoft.com/office/powerpoint/2010/main" val="784821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8444" y="0"/>
            <a:ext cx="4873193" cy="836712"/>
          </a:xfrm>
        </p:spPr>
        <p:txBody>
          <a:bodyPr>
            <a:normAutofit/>
          </a:bodyPr>
          <a:lstStyle/>
          <a:p>
            <a:r>
              <a:rPr lang="en-GB" sz="4000" b="1" dirty="0">
                <a:solidFill>
                  <a:srgbClr val="C00000"/>
                </a:solidFill>
                <a:effectLst>
                  <a:outerShdw blurRad="38100" dist="38100" dir="2700000" algn="tl">
                    <a:srgbClr val="000000">
                      <a:alpha val="43137"/>
                    </a:srgbClr>
                  </a:outerShdw>
                </a:effectLst>
              </a:rPr>
              <a:t>Elements of Writing</a:t>
            </a:r>
          </a:p>
        </p:txBody>
      </p:sp>
      <p:sp>
        <p:nvSpPr>
          <p:cNvPr id="5" name="Rectangle 4"/>
          <p:cNvSpPr/>
          <p:nvPr/>
        </p:nvSpPr>
        <p:spPr>
          <a:xfrm>
            <a:off x="6859842" y="898908"/>
            <a:ext cx="5027358" cy="1677382"/>
          </a:xfrm>
          <a:prstGeom prst="rect">
            <a:avLst/>
          </a:prstGeom>
          <a:solidFill>
            <a:schemeClr val="bg1">
              <a:lumMod val="85000"/>
            </a:schemeClr>
          </a:solidFill>
        </p:spPr>
        <p:txBody>
          <a:bodyPr wrap="square">
            <a:spAutoFit/>
          </a:bodyPr>
          <a:lstStyle/>
          <a:p>
            <a:r>
              <a:rPr lang="en-GB" sz="2000" dirty="0" smtClean="0"/>
              <a:t>Describes/outlines/summarises/defines </a:t>
            </a:r>
            <a:r>
              <a:rPr lang="en-GB" sz="2000" dirty="0"/>
              <a:t>a theory, a viewpoint or a situation</a:t>
            </a:r>
          </a:p>
          <a:p>
            <a:endParaRPr lang="en-GB" sz="1100" dirty="0"/>
          </a:p>
          <a:p>
            <a:r>
              <a:rPr lang="en-GB" sz="2000" dirty="0"/>
              <a:t>Provides context (background) to a subject</a:t>
            </a:r>
          </a:p>
          <a:p>
            <a:endParaRPr lang="en-GB" sz="1050" b="1" dirty="0"/>
          </a:p>
          <a:p>
            <a:r>
              <a:rPr lang="en-GB" sz="2000" b="1" dirty="0"/>
              <a:t>= Tells or restates</a:t>
            </a:r>
          </a:p>
        </p:txBody>
      </p:sp>
      <p:sp>
        <p:nvSpPr>
          <p:cNvPr id="6" name="Rectangle 5"/>
          <p:cNvSpPr/>
          <p:nvPr/>
        </p:nvSpPr>
        <p:spPr>
          <a:xfrm>
            <a:off x="6870186" y="3202335"/>
            <a:ext cx="5017014" cy="2492990"/>
          </a:xfrm>
          <a:prstGeom prst="rect">
            <a:avLst/>
          </a:prstGeom>
          <a:solidFill>
            <a:srgbClr val="98D490"/>
          </a:solidFill>
        </p:spPr>
        <p:txBody>
          <a:bodyPr wrap="square">
            <a:spAutoFit/>
          </a:bodyPr>
          <a:lstStyle/>
          <a:p>
            <a:r>
              <a:rPr lang="en-GB" sz="2000" dirty="0"/>
              <a:t>Compares/explores/assesses strengths and </a:t>
            </a:r>
            <a:r>
              <a:rPr lang="en-GB" sz="2000" dirty="0" smtClean="0"/>
              <a:t>weaknesses (to understand complexity and depth)</a:t>
            </a:r>
            <a:endParaRPr lang="en-GB" sz="2000" dirty="0"/>
          </a:p>
          <a:p>
            <a:endParaRPr lang="en-GB" sz="700" dirty="0"/>
          </a:p>
          <a:p>
            <a:r>
              <a:rPr lang="en-GB" sz="2000" dirty="0"/>
              <a:t>Provides reasons and draws informed conclusions</a:t>
            </a:r>
          </a:p>
          <a:p>
            <a:endParaRPr lang="en-GB" sz="900" dirty="0"/>
          </a:p>
          <a:p>
            <a:r>
              <a:rPr lang="en-GB" sz="2000" b="1" dirty="0"/>
              <a:t>= Comments, makes links and shows implications</a:t>
            </a:r>
          </a:p>
        </p:txBody>
      </p:sp>
      <p:sp>
        <p:nvSpPr>
          <p:cNvPr id="7" name="Title 1"/>
          <p:cNvSpPr txBox="1">
            <a:spLocks/>
          </p:cNvSpPr>
          <p:nvPr/>
        </p:nvSpPr>
        <p:spPr>
          <a:xfrm>
            <a:off x="6859842" y="279493"/>
            <a:ext cx="3682752"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t>Description</a:t>
            </a:r>
          </a:p>
        </p:txBody>
      </p:sp>
      <p:sp>
        <p:nvSpPr>
          <p:cNvPr id="8" name="Title 1"/>
          <p:cNvSpPr txBox="1">
            <a:spLocks/>
          </p:cNvSpPr>
          <p:nvPr/>
        </p:nvSpPr>
        <p:spPr>
          <a:xfrm>
            <a:off x="6859841" y="2691274"/>
            <a:ext cx="3672408"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smtClean="0">
                <a:solidFill>
                  <a:srgbClr val="00B050"/>
                </a:solidFill>
              </a:rPr>
              <a:t>Analysis &amp; Evaluation</a:t>
            </a:r>
            <a:endParaRPr lang="en-GB" sz="2800" dirty="0">
              <a:solidFill>
                <a:srgbClr val="00B050"/>
              </a:solidFill>
            </a:endParaRPr>
          </a:p>
        </p:txBody>
      </p:sp>
      <p:sp>
        <p:nvSpPr>
          <p:cNvPr id="3" name="TextBox 2"/>
          <p:cNvSpPr txBox="1"/>
          <p:nvPr/>
        </p:nvSpPr>
        <p:spPr>
          <a:xfrm>
            <a:off x="3344180" y="898907"/>
            <a:ext cx="1944216" cy="1815882"/>
          </a:xfrm>
          <a:prstGeom prst="rect">
            <a:avLst/>
          </a:prstGeom>
          <a:noFill/>
        </p:spPr>
        <p:txBody>
          <a:bodyPr wrap="square" rtlCol="0">
            <a:spAutoFit/>
          </a:bodyPr>
          <a:lstStyle/>
          <a:p>
            <a:r>
              <a:rPr lang="en-GB" sz="2800" dirty="0"/>
              <a:t>What?</a:t>
            </a:r>
          </a:p>
          <a:p>
            <a:r>
              <a:rPr lang="en-GB" sz="2800" dirty="0"/>
              <a:t>When?</a:t>
            </a:r>
          </a:p>
          <a:p>
            <a:r>
              <a:rPr lang="en-GB" sz="2800" dirty="0"/>
              <a:t>Who?</a:t>
            </a:r>
          </a:p>
          <a:p>
            <a:r>
              <a:rPr lang="en-GB" sz="2800" dirty="0"/>
              <a:t>Where?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7086" y="957654"/>
            <a:ext cx="1050919" cy="1757136"/>
          </a:xfrm>
          <a:prstGeom prst="rect">
            <a:avLst/>
          </a:prstGeom>
        </p:spPr>
      </p:pic>
      <p:sp>
        <p:nvSpPr>
          <p:cNvPr id="11" name="Right Arrow 10"/>
          <p:cNvSpPr/>
          <p:nvPr/>
        </p:nvSpPr>
        <p:spPr>
          <a:xfrm>
            <a:off x="5288396" y="1283132"/>
            <a:ext cx="1167644" cy="835352"/>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5288396" y="3801195"/>
            <a:ext cx="1167644" cy="835352"/>
          </a:xfrm>
          <a:prstGeom prst="rightArrow">
            <a:avLst/>
          </a:prstGeom>
          <a:solidFill>
            <a:srgbClr val="98D4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351519" y="3238341"/>
            <a:ext cx="2319772" cy="1815882"/>
          </a:xfrm>
          <a:prstGeom prst="rect">
            <a:avLst/>
          </a:prstGeom>
          <a:noFill/>
        </p:spPr>
        <p:txBody>
          <a:bodyPr wrap="square" rtlCol="0">
            <a:spAutoFit/>
          </a:bodyPr>
          <a:lstStyle/>
          <a:p>
            <a:r>
              <a:rPr lang="en-GB" sz="2800" dirty="0">
                <a:solidFill>
                  <a:srgbClr val="00B050"/>
                </a:solidFill>
              </a:rPr>
              <a:t>Why?</a:t>
            </a:r>
          </a:p>
          <a:p>
            <a:r>
              <a:rPr lang="en-GB" sz="2800" dirty="0">
                <a:solidFill>
                  <a:srgbClr val="00B050"/>
                </a:solidFill>
              </a:rPr>
              <a:t>How?</a:t>
            </a:r>
          </a:p>
          <a:p>
            <a:r>
              <a:rPr lang="en-GB" sz="2800" dirty="0">
                <a:solidFill>
                  <a:srgbClr val="00B050"/>
                </a:solidFill>
              </a:rPr>
              <a:t>So what? </a:t>
            </a:r>
          </a:p>
          <a:p>
            <a:r>
              <a:rPr lang="en-GB" sz="2800" dirty="0">
                <a:solidFill>
                  <a:srgbClr val="00B050"/>
                </a:solidFill>
              </a:rPr>
              <a:t>What next?</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926" y="3238341"/>
            <a:ext cx="1009209" cy="1687396"/>
          </a:xfrm>
          <a:prstGeom prst="rect">
            <a:avLst/>
          </a:prstGeom>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6492" y="5301208"/>
            <a:ext cx="927637" cy="155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344180" y="5844760"/>
            <a:ext cx="1944216" cy="954107"/>
          </a:xfrm>
          <a:prstGeom prst="rect">
            <a:avLst/>
          </a:prstGeom>
          <a:noFill/>
        </p:spPr>
        <p:txBody>
          <a:bodyPr wrap="square" rtlCol="0">
            <a:spAutoFit/>
          </a:bodyPr>
          <a:lstStyle/>
          <a:p>
            <a:r>
              <a:rPr lang="en-GB" sz="2800" dirty="0">
                <a:solidFill>
                  <a:srgbClr val="C00000"/>
                </a:solidFill>
              </a:rPr>
              <a:t>H</a:t>
            </a:r>
            <a:r>
              <a:rPr lang="en-GB" sz="2800" dirty="0" smtClean="0">
                <a:solidFill>
                  <a:srgbClr val="C00000"/>
                </a:solidFill>
              </a:rPr>
              <a:t>ow </a:t>
            </a:r>
            <a:r>
              <a:rPr lang="en-GB" sz="2800" dirty="0">
                <a:solidFill>
                  <a:srgbClr val="C00000"/>
                </a:solidFill>
              </a:rPr>
              <a:t>do you know?</a:t>
            </a:r>
          </a:p>
        </p:txBody>
      </p:sp>
      <p:sp>
        <p:nvSpPr>
          <p:cNvPr id="16" name="Right Arrow 15"/>
          <p:cNvSpPr/>
          <p:nvPr/>
        </p:nvSpPr>
        <p:spPr>
          <a:xfrm>
            <a:off x="5288396" y="5844759"/>
            <a:ext cx="1171424" cy="835352"/>
          </a:xfrm>
          <a:prstGeom prst="rightArrow">
            <a:avLst/>
          </a:prstGeom>
          <a:solidFill>
            <a:srgbClr val="FF4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p:cNvSpPr txBox="1">
            <a:spLocks/>
          </p:cNvSpPr>
          <p:nvPr/>
        </p:nvSpPr>
        <p:spPr>
          <a:xfrm>
            <a:off x="6865014" y="6009343"/>
            <a:ext cx="3672408"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rgbClr val="C00000"/>
                </a:solidFill>
              </a:rPr>
              <a:t>Scholarly support</a:t>
            </a:r>
            <a:endParaRPr lang="en-GB" sz="2800" dirty="0">
              <a:solidFill>
                <a:srgbClr val="C00000"/>
              </a:solidFill>
            </a:endParaRPr>
          </a:p>
        </p:txBody>
      </p:sp>
    </p:spTree>
    <p:extLst>
      <p:ext uri="{BB962C8B-B14F-4D97-AF65-F5344CB8AC3E}">
        <p14:creationId xmlns:p14="http://schemas.microsoft.com/office/powerpoint/2010/main" val="927899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Effect transition="in" filter="fade">
                                      <p:cBhvr>
                                        <p:cTn id="57" dur="500"/>
                                        <p:tgtEl>
                                          <p:spTgt spid="1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9218"/>
                                        </p:tgtEl>
                                        <p:attrNameLst>
                                          <p:attrName>style.visibility</p:attrName>
                                        </p:attrNameLst>
                                      </p:cBhvr>
                                      <p:to>
                                        <p:strVal val="visible"/>
                                      </p:to>
                                    </p:set>
                                    <p:animEffect transition="in" filter="wipe(left)">
                                      <p:cBhvr>
                                        <p:cTn id="62" dur="500"/>
                                        <p:tgtEl>
                                          <p:spTgt spid="921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3" grpId="0"/>
      <p:bldP spid="11" grpId="0" animBg="1"/>
      <p:bldP spid="12" grpId="0" animBg="1"/>
      <p:bldP spid="13" grpId="0"/>
      <p:bldP spid="15"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775" y="566084"/>
            <a:ext cx="11268222" cy="5812882"/>
          </a:xfrm>
        </p:spPr>
        <p:txBody>
          <a:bodyPr>
            <a:noAutofit/>
          </a:bodyPr>
          <a:lstStyle/>
          <a:p>
            <a:pPr marL="0" indent="0">
              <a:buNone/>
            </a:pPr>
            <a:r>
              <a:rPr lang="en-GB" sz="2000" b="1" dirty="0">
                <a:solidFill>
                  <a:srgbClr val="00B050"/>
                </a:solidFill>
              </a:rPr>
              <a:t>	The central focus </a:t>
            </a:r>
            <a:r>
              <a:rPr lang="en-GB" sz="2000" dirty="0"/>
              <a:t>of this black and white engraving is Charlotte Corday sitting in her prison cell, </a:t>
            </a:r>
            <a:r>
              <a:rPr lang="en-GB" sz="2000" b="1" dirty="0">
                <a:solidFill>
                  <a:srgbClr val="00B050"/>
                </a:solidFill>
              </a:rPr>
              <a:t>a seemingly unlikely place for a beautiful woman like that</a:t>
            </a:r>
            <a:r>
              <a:rPr lang="en-GB" sz="2000" dirty="0"/>
              <a:t>. It was created by </a:t>
            </a:r>
            <a:r>
              <a:rPr lang="en-GB" sz="1800" dirty="0"/>
              <a:t>E.M. Ward, </a:t>
            </a:r>
            <a:r>
              <a:rPr lang="en-GB" sz="1800" b="1" dirty="0">
                <a:solidFill>
                  <a:srgbClr val="C00000"/>
                </a:solidFill>
              </a:rPr>
              <a:t>English historical painter and illustrator (</a:t>
            </a:r>
            <a:r>
              <a:rPr lang="en-GB" sz="1800" b="1" dirty="0" err="1">
                <a:solidFill>
                  <a:srgbClr val="C00000"/>
                </a:solidFill>
              </a:rPr>
              <a:t>Bendiner</a:t>
            </a:r>
            <a:r>
              <a:rPr lang="en-GB" sz="1800" b="1" dirty="0">
                <a:solidFill>
                  <a:srgbClr val="C00000"/>
                </a:solidFill>
              </a:rPr>
              <a:t>, 2004)</a:t>
            </a:r>
            <a:r>
              <a:rPr lang="en-GB" sz="1800" dirty="0"/>
              <a:t> and published in London </a:t>
            </a:r>
            <a:r>
              <a:rPr lang="en-GB" sz="1800" b="1" dirty="0">
                <a:solidFill>
                  <a:srgbClr val="C00000"/>
                </a:solidFill>
              </a:rPr>
              <a:t>in 1869 (The British Museum</a:t>
            </a:r>
            <a:r>
              <a:rPr lang="en-GB" sz="1800" dirty="0"/>
              <a:t>), seven decades after the event it represents.</a:t>
            </a:r>
            <a:r>
              <a:rPr lang="en-GB" sz="1800" b="1" dirty="0"/>
              <a:t> </a:t>
            </a:r>
            <a:r>
              <a:rPr lang="en-GB" sz="1800" b="1" dirty="0">
                <a:solidFill>
                  <a:srgbClr val="C00000"/>
                </a:solidFill>
              </a:rPr>
              <a:t>As the famous assassin of the French revolutionary Jean-Paul Marat during the terror stage of the French Revolution, in 1793, Corday quickly became a subject of not only multiple paintings, engravings and cheap illustrations but also plays, novels, short stories and historical narratives (</a:t>
            </a:r>
            <a:r>
              <a:rPr lang="en-GB" sz="1800" b="1" dirty="0" err="1">
                <a:solidFill>
                  <a:srgbClr val="C00000"/>
                </a:solidFill>
              </a:rPr>
              <a:t>Kindleberger</a:t>
            </a:r>
            <a:r>
              <a:rPr lang="en-GB" sz="1800" b="1" dirty="0">
                <a:solidFill>
                  <a:srgbClr val="C00000"/>
                </a:solidFill>
              </a:rPr>
              <a:t>, 1994, p.971)</a:t>
            </a:r>
            <a:r>
              <a:rPr lang="en-GB" sz="1800" b="1" dirty="0"/>
              <a:t>. </a:t>
            </a:r>
            <a:r>
              <a:rPr lang="en-GB" sz="1800" dirty="0"/>
              <a:t>In this representation, she is clad in an elegant white dress, </a:t>
            </a:r>
            <a:r>
              <a:rPr lang="en-GB" sz="1800" b="1" dirty="0">
                <a:solidFill>
                  <a:srgbClr val="00B050"/>
                </a:solidFill>
              </a:rPr>
              <a:t>which stands out in the darkness of the surroundings creating a jarring and intriguing portrait that evokes innocence and </a:t>
            </a:r>
            <a:r>
              <a:rPr lang="en-GB" sz="1800" b="1" dirty="0">
                <a:solidFill>
                  <a:srgbClr val="C00000"/>
                </a:solidFill>
              </a:rPr>
              <a:t>virginity, which her post mortem confirmed much to the chagrin of her critics (</a:t>
            </a:r>
            <a:r>
              <a:rPr lang="en-GB" sz="1800" b="1" dirty="0" err="1">
                <a:solidFill>
                  <a:srgbClr val="C00000"/>
                </a:solidFill>
              </a:rPr>
              <a:t>Gelbart</a:t>
            </a:r>
            <a:r>
              <a:rPr lang="en-GB" sz="1800" b="1" dirty="0">
                <a:solidFill>
                  <a:srgbClr val="C00000"/>
                </a:solidFill>
              </a:rPr>
              <a:t>, 2004, p.205)</a:t>
            </a:r>
            <a:r>
              <a:rPr lang="en-GB" sz="1800" dirty="0"/>
              <a:t>. Her hands are clasped on her knee, </a:t>
            </a:r>
            <a:r>
              <a:rPr lang="en-GB" sz="1800" b="1" dirty="0">
                <a:solidFill>
                  <a:srgbClr val="00B050"/>
                </a:solidFill>
              </a:rPr>
              <a:t>implying modesty and anxiety</a:t>
            </a:r>
            <a:r>
              <a:rPr lang="en-GB" sz="1800" dirty="0"/>
              <a:t>. A man in a conical cap, </a:t>
            </a:r>
            <a:r>
              <a:rPr lang="en-GB" sz="1800" b="1" dirty="0">
                <a:solidFill>
                  <a:srgbClr val="C00000"/>
                </a:solidFill>
              </a:rPr>
              <a:t>also called a Phrygian cap or a liberty cap as it was a Roman symbol of freedom (</a:t>
            </a:r>
            <a:r>
              <a:rPr lang="en-GB" sz="1800" b="1" dirty="0" err="1">
                <a:solidFill>
                  <a:srgbClr val="C00000"/>
                </a:solidFill>
              </a:rPr>
              <a:t>Korshak</a:t>
            </a:r>
            <a:r>
              <a:rPr lang="en-GB" sz="1800" b="1" dirty="0">
                <a:solidFill>
                  <a:srgbClr val="C00000"/>
                </a:solidFill>
              </a:rPr>
              <a:t>, 1987)</a:t>
            </a:r>
            <a:r>
              <a:rPr lang="en-GB" sz="1800" b="1" dirty="0"/>
              <a:t>, </a:t>
            </a:r>
            <a:r>
              <a:rPr lang="en-GB" sz="1800" dirty="0"/>
              <a:t>is cutting her hair </a:t>
            </a:r>
            <a:r>
              <a:rPr lang="en-GB" sz="1800" b="1" dirty="0">
                <a:solidFill>
                  <a:srgbClr val="00B050"/>
                </a:solidFill>
              </a:rPr>
              <a:t>– symbol of her femininity – </a:t>
            </a:r>
            <a:r>
              <a:rPr lang="en-GB" sz="1800" dirty="0"/>
              <a:t>while she’s looking longingly at a painting on the easel to her right. </a:t>
            </a:r>
            <a:r>
              <a:rPr lang="en-GB" sz="1800" b="1" dirty="0">
                <a:solidFill>
                  <a:srgbClr val="C00000"/>
                </a:solidFill>
              </a:rPr>
              <a:t>Her ultra-feminine portrayal could be seen as a response to the contemporary negative representations of her as an unattractive, embittered and man-hating militant (</a:t>
            </a:r>
            <a:r>
              <a:rPr lang="en-GB" sz="1800" b="1" dirty="0" err="1">
                <a:solidFill>
                  <a:srgbClr val="C00000"/>
                </a:solidFill>
              </a:rPr>
              <a:t>Gullickson</a:t>
            </a:r>
            <a:r>
              <a:rPr lang="en-GB" sz="1800" b="1" dirty="0">
                <a:solidFill>
                  <a:srgbClr val="C00000"/>
                </a:solidFill>
              </a:rPr>
              <a:t>, 2014)</a:t>
            </a:r>
            <a:r>
              <a:rPr lang="en-GB" sz="1800" b="1" dirty="0"/>
              <a:t>. </a:t>
            </a:r>
            <a:r>
              <a:rPr lang="en-GB" sz="1800" b="1" dirty="0">
                <a:solidFill>
                  <a:srgbClr val="00B050"/>
                </a:solidFill>
              </a:rPr>
              <a:t>The shearing is a humiliating ritual and her alert eyes create an impression of determination in the face of indignity</a:t>
            </a:r>
            <a:r>
              <a:rPr lang="en-GB" sz="1800" dirty="0">
                <a:solidFill>
                  <a:srgbClr val="00B050"/>
                </a:solidFill>
              </a:rPr>
              <a:t>. </a:t>
            </a:r>
            <a:r>
              <a:rPr lang="en-GB" sz="1800" dirty="0"/>
              <a:t>The artist </a:t>
            </a:r>
            <a:r>
              <a:rPr lang="en-GB" sz="1800" b="1" dirty="0">
                <a:solidFill>
                  <a:srgbClr val="C00000"/>
                </a:solidFill>
              </a:rPr>
              <a:t>whom she requested to paint her portrait, possibly Jean Jacque </a:t>
            </a:r>
            <a:r>
              <a:rPr lang="en-GB" sz="1800" b="1" dirty="0" err="1">
                <a:solidFill>
                  <a:srgbClr val="C00000"/>
                </a:solidFill>
              </a:rPr>
              <a:t>Haure</a:t>
            </a:r>
            <a:r>
              <a:rPr lang="en-GB" sz="1800" b="1" dirty="0">
                <a:solidFill>
                  <a:srgbClr val="C00000"/>
                </a:solidFill>
              </a:rPr>
              <a:t> (</a:t>
            </a:r>
            <a:r>
              <a:rPr lang="en-GB" sz="1800" b="1" dirty="0" err="1">
                <a:solidFill>
                  <a:srgbClr val="C00000"/>
                </a:solidFill>
              </a:rPr>
              <a:t>Gelbart</a:t>
            </a:r>
            <a:r>
              <a:rPr lang="en-GB" sz="1800" b="1" dirty="0">
                <a:solidFill>
                  <a:srgbClr val="C00000"/>
                </a:solidFill>
              </a:rPr>
              <a:t>, p.204)</a:t>
            </a:r>
            <a:r>
              <a:rPr lang="en-GB" sz="1800" dirty="0"/>
              <a:t>, is watching her, </a:t>
            </a:r>
            <a:r>
              <a:rPr lang="en-GB" sz="1800" b="1" dirty="0">
                <a:solidFill>
                  <a:srgbClr val="00B050"/>
                </a:solidFill>
              </a:rPr>
              <a:t>perhaps looking for approval of his portrait</a:t>
            </a:r>
            <a:r>
              <a:rPr lang="en-GB" sz="1800" dirty="0">
                <a:solidFill>
                  <a:srgbClr val="00B050"/>
                </a:solidFill>
              </a:rPr>
              <a:t>, </a:t>
            </a:r>
            <a:r>
              <a:rPr lang="en-GB" sz="1800" dirty="0"/>
              <a:t>as he is packing up his paints on the table. Other objects in the cell include a palette knife in the right hand corner, </a:t>
            </a:r>
            <a:r>
              <a:rPr lang="en-GB" sz="1800" b="1" dirty="0">
                <a:solidFill>
                  <a:srgbClr val="00B050"/>
                </a:solidFill>
              </a:rPr>
              <a:t>which hints at the crime Corday committed </a:t>
            </a:r>
            <a:r>
              <a:rPr lang="en-GB" sz="1800" b="1" dirty="0">
                <a:solidFill>
                  <a:srgbClr val="C00000"/>
                </a:solidFill>
              </a:rPr>
              <a:t>when she plunged a kitchen knife into Marat’s heart killing him instantly</a:t>
            </a:r>
            <a:r>
              <a:rPr lang="en-GB" sz="1800" dirty="0"/>
              <a:t>, and a quill pen on the left </a:t>
            </a:r>
            <a:r>
              <a:rPr lang="en-GB" sz="1800" b="1" dirty="0">
                <a:solidFill>
                  <a:srgbClr val="00B050"/>
                </a:solidFill>
              </a:rPr>
              <a:t>that symbolises the power of written word, </a:t>
            </a:r>
            <a:r>
              <a:rPr lang="en-GB" sz="1800" b="1" dirty="0">
                <a:solidFill>
                  <a:srgbClr val="C00000"/>
                </a:solidFill>
              </a:rPr>
              <a:t>which is what Corday acknowledged by assassinating the journalist whom she saw as instigating hatred and representing the ‘tyranny of the mob’ (</a:t>
            </a:r>
            <a:r>
              <a:rPr lang="en-GB" sz="1800" b="1" dirty="0" err="1">
                <a:solidFill>
                  <a:srgbClr val="C00000"/>
                </a:solidFill>
              </a:rPr>
              <a:t>Yarrington</a:t>
            </a:r>
            <a:r>
              <a:rPr lang="en-GB" sz="1800" b="1" dirty="0">
                <a:solidFill>
                  <a:srgbClr val="C00000"/>
                </a:solidFill>
              </a:rPr>
              <a:t> and Everest, 2016, p. 7)</a:t>
            </a:r>
            <a:r>
              <a:rPr lang="en-GB" sz="1800" b="1" dirty="0"/>
              <a:t>. </a:t>
            </a:r>
            <a:r>
              <a:rPr lang="en-GB" sz="1800" b="1" dirty="0">
                <a:solidFill>
                  <a:srgbClr val="00B050"/>
                </a:solidFill>
              </a:rPr>
              <a:t>The mood is sombre and anticipating as she will soon be walked off to her execution</a:t>
            </a:r>
            <a:r>
              <a:rPr lang="en-GB" sz="1800" b="1" dirty="0"/>
              <a:t> </a:t>
            </a:r>
            <a:r>
              <a:rPr lang="en-GB" sz="1800" b="1" dirty="0">
                <a:solidFill>
                  <a:srgbClr val="C00000"/>
                </a:solidFill>
              </a:rPr>
              <a:t>at the guillotine, the preferred method of decapitating the enemies of state during the Reign of Terror in Revolutionary France (Croker, 1853). Following her political act, Corday became a mythical figure, a symbol of the French revolution, to which visual representations such as this one significantly contribute (</a:t>
            </a:r>
            <a:r>
              <a:rPr lang="en-GB" sz="1800" b="1" dirty="0" err="1">
                <a:solidFill>
                  <a:srgbClr val="C00000"/>
                </a:solidFill>
              </a:rPr>
              <a:t>Hilger</a:t>
            </a:r>
            <a:r>
              <a:rPr lang="en-GB" sz="1800" b="1" dirty="0">
                <a:solidFill>
                  <a:srgbClr val="C00000"/>
                </a:solidFill>
              </a:rPr>
              <a:t>, 2010, p.71)</a:t>
            </a:r>
            <a:r>
              <a:rPr lang="en-GB" sz="1800" dirty="0">
                <a:solidFill>
                  <a:srgbClr val="C00000"/>
                </a:solidFill>
              </a:rPr>
              <a:t>.</a:t>
            </a:r>
            <a:r>
              <a:rPr lang="en-GB" sz="1800" dirty="0"/>
              <a:t> </a:t>
            </a:r>
            <a:endParaRPr lang="en-GB" sz="1800" dirty="0">
              <a:ea typeface="SimHei"/>
              <a:cs typeface="Arial"/>
            </a:endParaRPr>
          </a:p>
        </p:txBody>
      </p:sp>
      <p:sp>
        <p:nvSpPr>
          <p:cNvPr id="5" name="TextBox 4"/>
          <p:cNvSpPr txBox="1"/>
          <p:nvPr/>
        </p:nvSpPr>
        <p:spPr>
          <a:xfrm rot="20331072">
            <a:off x="2454979" y="2524999"/>
            <a:ext cx="7456913"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sz="6000" b="1" dirty="0"/>
              <a:t>This is NOT structured!</a:t>
            </a:r>
          </a:p>
        </p:txBody>
      </p:sp>
    </p:spTree>
    <p:extLst>
      <p:ext uri="{BB962C8B-B14F-4D97-AF65-F5344CB8AC3E}">
        <p14:creationId xmlns:p14="http://schemas.microsoft.com/office/powerpoint/2010/main" val="152259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775" y="566084"/>
            <a:ext cx="11268222" cy="5812882"/>
          </a:xfrm>
        </p:spPr>
        <p:txBody>
          <a:bodyPr>
            <a:noAutofit/>
          </a:bodyPr>
          <a:lstStyle/>
          <a:p>
            <a:pPr marL="0" indent="0">
              <a:buNone/>
            </a:pPr>
            <a:r>
              <a:rPr lang="en-GB" sz="2000" b="1" dirty="0">
                <a:solidFill>
                  <a:srgbClr val="00B050"/>
                </a:solidFill>
              </a:rPr>
              <a:t>	The central focus </a:t>
            </a:r>
            <a:r>
              <a:rPr lang="en-GB" sz="2000" dirty="0"/>
              <a:t>of this black and white engraving is Charlotte Corday sitting in her prison cell, </a:t>
            </a:r>
            <a:r>
              <a:rPr lang="en-GB" sz="2000" b="1" dirty="0">
                <a:solidFill>
                  <a:srgbClr val="00B050"/>
                </a:solidFill>
              </a:rPr>
              <a:t>a seemingly unlikely place for a beautiful woman like that</a:t>
            </a:r>
            <a:r>
              <a:rPr lang="en-GB" sz="2000" dirty="0"/>
              <a:t>. It was created by </a:t>
            </a:r>
            <a:r>
              <a:rPr lang="en-GB" sz="1800" dirty="0"/>
              <a:t>E.M. Ward, </a:t>
            </a:r>
            <a:r>
              <a:rPr lang="en-GB" sz="1800" b="1" dirty="0">
                <a:solidFill>
                  <a:srgbClr val="C00000"/>
                </a:solidFill>
              </a:rPr>
              <a:t>English historical painter and illustrator (</a:t>
            </a:r>
            <a:r>
              <a:rPr lang="en-GB" sz="1800" b="1" dirty="0" err="1">
                <a:solidFill>
                  <a:srgbClr val="C00000"/>
                </a:solidFill>
              </a:rPr>
              <a:t>Bendiner</a:t>
            </a:r>
            <a:r>
              <a:rPr lang="en-GB" sz="1800" b="1" dirty="0">
                <a:solidFill>
                  <a:srgbClr val="C00000"/>
                </a:solidFill>
              </a:rPr>
              <a:t>, 2004)</a:t>
            </a:r>
            <a:r>
              <a:rPr lang="en-GB" sz="1800" dirty="0"/>
              <a:t> and published in London </a:t>
            </a:r>
            <a:r>
              <a:rPr lang="en-GB" sz="1800" b="1" dirty="0">
                <a:solidFill>
                  <a:srgbClr val="C00000"/>
                </a:solidFill>
              </a:rPr>
              <a:t>in 1869 </a:t>
            </a:r>
            <a:r>
              <a:rPr lang="en-GB" sz="1800" b="1" dirty="0" smtClean="0">
                <a:solidFill>
                  <a:srgbClr val="C00000"/>
                </a:solidFill>
              </a:rPr>
              <a:t>(the </a:t>
            </a:r>
            <a:r>
              <a:rPr lang="en-GB" sz="1800" b="1" dirty="0">
                <a:solidFill>
                  <a:srgbClr val="C00000"/>
                </a:solidFill>
              </a:rPr>
              <a:t>British Museum</a:t>
            </a:r>
            <a:r>
              <a:rPr lang="en-GB" sz="1800" dirty="0"/>
              <a:t>), seven decades after the event it represents.</a:t>
            </a:r>
            <a:r>
              <a:rPr lang="en-GB" sz="1800" b="1" dirty="0"/>
              <a:t> </a:t>
            </a:r>
            <a:r>
              <a:rPr lang="en-GB" sz="1800" b="1" dirty="0">
                <a:solidFill>
                  <a:srgbClr val="C00000"/>
                </a:solidFill>
              </a:rPr>
              <a:t>As the famous assassin of the French revolutionary Jean-Paul Marat during the terror stage of the French Revolution, in 1793, Corday quickly became a subject of not only multiple paintings, engravings and cheap illustrations but also plays, novels, short stories and historical narratives (</a:t>
            </a:r>
            <a:r>
              <a:rPr lang="en-GB" sz="1800" b="1" dirty="0" err="1">
                <a:solidFill>
                  <a:srgbClr val="C00000"/>
                </a:solidFill>
              </a:rPr>
              <a:t>Kindleberger</a:t>
            </a:r>
            <a:r>
              <a:rPr lang="en-GB" sz="1800" b="1" dirty="0">
                <a:solidFill>
                  <a:srgbClr val="C00000"/>
                </a:solidFill>
              </a:rPr>
              <a:t>, 1994, p.971)</a:t>
            </a:r>
            <a:r>
              <a:rPr lang="en-GB" sz="1800" b="1" dirty="0"/>
              <a:t>. </a:t>
            </a:r>
            <a:r>
              <a:rPr lang="en-GB" sz="1800" dirty="0"/>
              <a:t>In this representation, she is clad in an elegant white dress, </a:t>
            </a:r>
            <a:r>
              <a:rPr lang="en-GB" sz="1800" b="1" dirty="0">
                <a:solidFill>
                  <a:srgbClr val="00B050"/>
                </a:solidFill>
              </a:rPr>
              <a:t>which stands out in the darkness of the surroundings creating a jarring and intriguing portrait that evokes innocence and </a:t>
            </a:r>
            <a:r>
              <a:rPr lang="en-GB" sz="1800" b="1" dirty="0">
                <a:solidFill>
                  <a:srgbClr val="C00000"/>
                </a:solidFill>
              </a:rPr>
              <a:t>virginity, which her post mortem confirmed much to the chagrin of her critics (</a:t>
            </a:r>
            <a:r>
              <a:rPr lang="en-GB" sz="1800" b="1" dirty="0" err="1">
                <a:solidFill>
                  <a:srgbClr val="C00000"/>
                </a:solidFill>
              </a:rPr>
              <a:t>Gelbart</a:t>
            </a:r>
            <a:r>
              <a:rPr lang="en-GB" sz="1800" b="1" dirty="0">
                <a:solidFill>
                  <a:srgbClr val="C00000"/>
                </a:solidFill>
              </a:rPr>
              <a:t>, 2004, p.205)</a:t>
            </a:r>
            <a:r>
              <a:rPr lang="en-GB" sz="1800" dirty="0"/>
              <a:t>. Her hands are clasped on her knee, </a:t>
            </a:r>
            <a:r>
              <a:rPr lang="en-GB" sz="1800" b="1" dirty="0">
                <a:solidFill>
                  <a:srgbClr val="00B050"/>
                </a:solidFill>
              </a:rPr>
              <a:t>implying modesty and anxiety</a:t>
            </a:r>
            <a:r>
              <a:rPr lang="en-GB" sz="1800" dirty="0"/>
              <a:t>. A man in a conical cap, </a:t>
            </a:r>
            <a:r>
              <a:rPr lang="en-GB" sz="1800" b="1" dirty="0">
                <a:solidFill>
                  <a:srgbClr val="C00000"/>
                </a:solidFill>
              </a:rPr>
              <a:t>also called a Phrygian cap or a liberty cap as it was a Roman symbol of freedom (</a:t>
            </a:r>
            <a:r>
              <a:rPr lang="en-GB" sz="1800" b="1" dirty="0" err="1">
                <a:solidFill>
                  <a:srgbClr val="C00000"/>
                </a:solidFill>
              </a:rPr>
              <a:t>Korshak</a:t>
            </a:r>
            <a:r>
              <a:rPr lang="en-GB" sz="1800" b="1" dirty="0">
                <a:solidFill>
                  <a:srgbClr val="C00000"/>
                </a:solidFill>
              </a:rPr>
              <a:t>, 1987)</a:t>
            </a:r>
            <a:r>
              <a:rPr lang="en-GB" sz="1800" b="1" dirty="0"/>
              <a:t>, </a:t>
            </a:r>
            <a:r>
              <a:rPr lang="en-GB" sz="1800" dirty="0"/>
              <a:t>is cutting her hair </a:t>
            </a:r>
            <a:r>
              <a:rPr lang="en-GB" sz="1800" b="1" dirty="0">
                <a:solidFill>
                  <a:srgbClr val="00B050"/>
                </a:solidFill>
              </a:rPr>
              <a:t>– symbol of her femininity – </a:t>
            </a:r>
            <a:r>
              <a:rPr lang="en-GB" sz="1800" dirty="0"/>
              <a:t>while she’s looking longingly at a painting on the easel to her right. </a:t>
            </a:r>
            <a:r>
              <a:rPr lang="en-GB" sz="1800" b="1" dirty="0">
                <a:solidFill>
                  <a:srgbClr val="C00000"/>
                </a:solidFill>
              </a:rPr>
              <a:t>Her ultra-feminine portrayal could be seen as a response to the contemporary negative representations of her as an unattractive, embittered and man-hating militant (</a:t>
            </a:r>
            <a:r>
              <a:rPr lang="en-GB" sz="1800" b="1" dirty="0" err="1">
                <a:solidFill>
                  <a:srgbClr val="C00000"/>
                </a:solidFill>
              </a:rPr>
              <a:t>Gullickson</a:t>
            </a:r>
            <a:r>
              <a:rPr lang="en-GB" sz="1800" b="1" dirty="0">
                <a:solidFill>
                  <a:srgbClr val="C00000"/>
                </a:solidFill>
              </a:rPr>
              <a:t>, 2014)</a:t>
            </a:r>
            <a:r>
              <a:rPr lang="en-GB" sz="1800" b="1" dirty="0"/>
              <a:t>. </a:t>
            </a:r>
            <a:r>
              <a:rPr lang="en-GB" sz="1800" b="1" dirty="0">
                <a:solidFill>
                  <a:srgbClr val="00B050"/>
                </a:solidFill>
              </a:rPr>
              <a:t>The shearing is a humiliating ritual and her alert eyes create an impression of determination in the face of indignity</a:t>
            </a:r>
            <a:r>
              <a:rPr lang="en-GB" sz="1800" dirty="0">
                <a:solidFill>
                  <a:srgbClr val="00B050"/>
                </a:solidFill>
              </a:rPr>
              <a:t>. </a:t>
            </a:r>
            <a:r>
              <a:rPr lang="en-GB" sz="1800" dirty="0"/>
              <a:t>The artist </a:t>
            </a:r>
            <a:r>
              <a:rPr lang="en-GB" sz="1800" b="1" dirty="0">
                <a:solidFill>
                  <a:srgbClr val="C00000"/>
                </a:solidFill>
              </a:rPr>
              <a:t>whom she requested to paint her portrait, possibly Jean Jacque </a:t>
            </a:r>
            <a:r>
              <a:rPr lang="en-GB" sz="1800" b="1" dirty="0" err="1">
                <a:solidFill>
                  <a:srgbClr val="C00000"/>
                </a:solidFill>
              </a:rPr>
              <a:t>Haure</a:t>
            </a:r>
            <a:r>
              <a:rPr lang="en-GB" sz="1800" b="1" dirty="0">
                <a:solidFill>
                  <a:srgbClr val="C00000"/>
                </a:solidFill>
              </a:rPr>
              <a:t> (</a:t>
            </a:r>
            <a:r>
              <a:rPr lang="en-GB" sz="1800" b="1" dirty="0" err="1">
                <a:solidFill>
                  <a:srgbClr val="C00000"/>
                </a:solidFill>
              </a:rPr>
              <a:t>Gelbart</a:t>
            </a:r>
            <a:r>
              <a:rPr lang="en-GB" sz="1800" b="1" dirty="0">
                <a:solidFill>
                  <a:srgbClr val="C00000"/>
                </a:solidFill>
              </a:rPr>
              <a:t>, p.204)</a:t>
            </a:r>
            <a:r>
              <a:rPr lang="en-GB" sz="1800" dirty="0"/>
              <a:t>, is watching her, </a:t>
            </a:r>
            <a:r>
              <a:rPr lang="en-GB" sz="1800" b="1" dirty="0">
                <a:solidFill>
                  <a:srgbClr val="00B050"/>
                </a:solidFill>
              </a:rPr>
              <a:t>perhaps looking for approval of his portrait</a:t>
            </a:r>
            <a:r>
              <a:rPr lang="en-GB" sz="1800" dirty="0">
                <a:solidFill>
                  <a:srgbClr val="00B050"/>
                </a:solidFill>
              </a:rPr>
              <a:t>, </a:t>
            </a:r>
            <a:r>
              <a:rPr lang="en-GB" sz="1800" dirty="0"/>
              <a:t>as he is packing up his paints on the table. Other objects in the cell include a palette knife in the right hand corner, </a:t>
            </a:r>
            <a:r>
              <a:rPr lang="en-GB" sz="1800" b="1" dirty="0">
                <a:solidFill>
                  <a:srgbClr val="00B050"/>
                </a:solidFill>
              </a:rPr>
              <a:t>which hints at the crime Corday committed </a:t>
            </a:r>
            <a:r>
              <a:rPr lang="en-GB" sz="1800" b="1" dirty="0">
                <a:solidFill>
                  <a:srgbClr val="C00000"/>
                </a:solidFill>
              </a:rPr>
              <a:t>when she plunged a kitchen knife into Marat’s heart killing him instantly</a:t>
            </a:r>
            <a:r>
              <a:rPr lang="en-GB" sz="1800" dirty="0"/>
              <a:t>, and a quill pen on the left </a:t>
            </a:r>
            <a:r>
              <a:rPr lang="en-GB" sz="1800" b="1" dirty="0">
                <a:solidFill>
                  <a:srgbClr val="00B050"/>
                </a:solidFill>
              </a:rPr>
              <a:t>that symbolises the power of written word, </a:t>
            </a:r>
            <a:r>
              <a:rPr lang="en-GB" sz="1800" b="1" dirty="0">
                <a:solidFill>
                  <a:srgbClr val="C00000"/>
                </a:solidFill>
              </a:rPr>
              <a:t>which is what Corday acknowledged by assassinating the journalist whom she saw as instigating hatred and representing the ‘tyranny of the mob’ (</a:t>
            </a:r>
            <a:r>
              <a:rPr lang="en-GB" sz="1800" b="1" dirty="0" err="1">
                <a:solidFill>
                  <a:srgbClr val="C00000"/>
                </a:solidFill>
              </a:rPr>
              <a:t>Yarrington</a:t>
            </a:r>
            <a:r>
              <a:rPr lang="en-GB" sz="1800" b="1" dirty="0">
                <a:solidFill>
                  <a:srgbClr val="C00000"/>
                </a:solidFill>
              </a:rPr>
              <a:t> and Everest, 2016, p. 7)</a:t>
            </a:r>
            <a:r>
              <a:rPr lang="en-GB" sz="1800" b="1" dirty="0"/>
              <a:t>. </a:t>
            </a:r>
            <a:r>
              <a:rPr lang="en-GB" sz="1800" b="1" dirty="0">
                <a:solidFill>
                  <a:srgbClr val="00B050"/>
                </a:solidFill>
              </a:rPr>
              <a:t>The mood is sombre and anticipating as she will soon be walked off to her execution</a:t>
            </a:r>
            <a:r>
              <a:rPr lang="en-GB" sz="1800" b="1" dirty="0"/>
              <a:t> </a:t>
            </a:r>
            <a:r>
              <a:rPr lang="en-GB" sz="1800" b="1" dirty="0">
                <a:solidFill>
                  <a:srgbClr val="C00000"/>
                </a:solidFill>
              </a:rPr>
              <a:t>at the guillotine, the preferred method of decapitating the enemies of state during the Reign of Terror in Revolutionary France (Croker, 1853). Following her political act, Corday became a mythical figure, a symbol of the French revolution, to which visual representations such as this one significantly contribute (</a:t>
            </a:r>
            <a:r>
              <a:rPr lang="en-GB" sz="1800" b="1" dirty="0" err="1">
                <a:solidFill>
                  <a:srgbClr val="C00000"/>
                </a:solidFill>
              </a:rPr>
              <a:t>Hilger</a:t>
            </a:r>
            <a:r>
              <a:rPr lang="en-GB" sz="1800" b="1" dirty="0">
                <a:solidFill>
                  <a:srgbClr val="C00000"/>
                </a:solidFill>
              </a:rPr>
              <a:t>, 2010, p.71)</a:t>
            </a:r>
            <a:r>
              <a:rPr lang="en-GB" sz="1800" dirty="0">
                <a:solidFill>
                  <a:srgbClr val="C00000"/>
                </a:solidFill>
              </a:rPr>
              <a:t>.</a:t>
            </a:r>
            <a:r>
              <a:rPr lang="en-GB" sz="1800" dirty="0"/>
              <a:t> </a:t>
            </a:r>
            <a:endParaRPr lang="en-GB" sz="1800" dirty="0">
              <a:ea typeface="SimHei"/>
              <a:cs typeface="Arial"/>
            </a:endParaRPr>
          </a:p>
        </p:txBody>
      </p:sp>
      <p:sp>
        <p:nvSpPr>
          <p:cNvPr id="4" name="TextBox 3"/>
          <p:cNvSpPr txBox="1"/>
          <p:nvPr/>
        </p:nvSpPr>
        <p:spPr>
          <a:xfrm>
            <a:off x="2847110" y="0"/>
            <a:ext cx="4734694"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dirty="0" smtClean="0"/>
              <a:t>Fascination and sympathy – a political statement</a:t>
            </a:r>
          </a:p>
          <a:p>
            <a:r>
              <a:rPr lang="en-GB" dirty="0" smtClean="0">
                <a:latin typeface="Calibri" panose="020F0502020204030204" pitchFamily="34" charset="0"/>
                <a:cs typeface="Calibri" panose="020F0502020204030204" pitchFamily="34" charset="0"/>
              </a:rPr>
              <a:t>→ my </a:t>
            </a:r>
            <a:r>
              <a:rPr lang="en-GB" b="1" dirty="0" smtClean="0">
                <a:latin typeface="Calibri" panose="020F0502020204030204" pitchFamily="34" charset="0"/>
                <a:cs typeface="Calibri" panose="020F0502020204030204" pitchFamily="34" charset="0"/>
              </a:rPr>
              <a:t>argument </a:t>
            </a:r>
            <a:r>
              <a:rPr lang="en-GB" dirty="0" smtClean="0">
                <a:latin typeface="Calibri" panose="020F0502020204030204" pitchFamily="34" charset="0"/>
                <a:cs typeface="Calibri" panose="020F0502020204030204" pitchFamily="34" charset="0"/>
              </a:rPr>
              <a:t>(Intro)</a:t>
            </a:r>
            <a:endParaRPr lang="en-GB" b="1" dirty="0"/>
          </a:p>
        </p:txBody>
      </p:sp>
      <p:sp>
        <p:nvSpPr>
          <p:cNvPr id="6" name="TextBox 5"/>
          <p:cNvSpPr txBox="1"/>
          <p:nvPr/>
        </p:nvSpPr>
        <p:spPr>
          <a:xfrm>
            <a:off x="484427" y="748265"/>
            <a:ext cx="3639073"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dirty="0" smtClean="0"/>
              <a:t>Reinterpretation through symbolism </a:t>
            </a:r>
          </a:p>
          <a:p>
            <a:r>
              <a:rPr lang="en-GB" dirty="0" smtClean="0">
                <a:latin typeface="Calibri" panose="020F0502020204030204" pitchFamily="34" charset="0"/>
                <a:cs typeface="Calibri" panose="020F0502020204030204" pitchFamily="34" charset="0"/>
              </a:rPr>
              <a:t>→ </a:t>
            </a:r>
            <a:r>
              <a:rPr lang="en-GB" b="1" dirty="0" smtClean="0">
                <a:latin typeface="Calibri" panose="020F0502020204030204" pitchFamily="34" charset="0"/>
                <a:cs typeface="Calibri" panose="020F0502020204030204" pitchFamily="34" charset="0"/>
              </a:rPr>
              <a:t>point 1</a:t>
            </a:r>
            <a:endParaRPr lang="en-GB" b="1" dirty="0"/>
          </a:p>
        </p:txBody>
      </p:sp>
      <p:sp>
        <p:nvSpPr>
          <p:cNvPr id="7" name="TextBox 6"/>
          <p:cNvSpPr txBox="1"/>
          <p:nvPr/>
        </p:nvSpPr>
        <p:spPr>
          <a:xfrm>
            <a:off x="4084311" y="1741281"/>
            <a:ext cx="1883401"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dirty="0" smtClean="0"/>
              <a:t>Focus on heroism </a:t>
            </a:r>
          </a:p>
          <a:p>
            <a:r>
              <a:rPr lang="en-GB" dirty="0" smtClean="0">
                <a:latin typeface="Calibri" panose="020F0502020204030204" pitchFamily="34" charset="0"/>
                <a:cs typeface="Calibri" panose="020F0502020204030204" pitchFamily="34" charset="0"/>
              </a:rPr>
              <a:t>→ </a:t>
            </a:r>
            <a:r>
              <a:rPr lang="en-GB" b="1" dirty="0" smtClean="0">
                <a:latin typeface="Calibri" panose="020F0502020204030204" pitchFamily="34" charset="0"/>
                <a:cs typeface="Calibri" panose="020F0502020204030204" pitchFamily="34" charset="0"/>
              </a:rPr>
              <a:t>point 2</a:t>
            </a:r>
            <a:endParaRPr lang="en-GB" b="1" dirty="0"/>
          </a:p>
        </p:txBody>
      </p:sp>
      <p:sp>
        <p:nvSpPr>
          <p:cNvPr id="8" name="TextBox 7"/>
          <p:cNvSpPr txBox="1"/>
          <p:nvPr/>
        </p:nvSpPr>
        <p:spPr>
          <a:xfrm>
            <a:off x="7506587" y="2739818"/>
            <a:ext cx="2404120"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dirty="0" smtClean="0"/>
              <a:t>Positive representation </a:t>
            </a:r>
          </a:p>
          <a:p>
            <a:r>
              <a:rPr lang="en-GB" dirty="0" smtClean="0">
                <a:latin typeface="Calibri" panose="020F0502020204030204" pitchFamily="34" charset="0"/>
                <a:cs typeface="Calibri" panose="020F0502020204030204" pitchFamily="34" charset="0"/>
              </a:rPr>
              <a:t>→ </a:t>
            </a:r>
            <a:r>
              <a:rPr lang="en-GB" b="1" dirty="0" smtClean="0">
                <a:latin typeface="Calibri" panose="020F0502020204030204" pitchFamily="34" charset="0"/>
                <a:cs typeface="Calibri" panose="020F0502020204030204" pitchFamily="34" charset="0"/>
              </a:rPr>
              <a:t>point 3</a:t>
            </a:r>
            <a:endParaRPr lang="en-GB" b="1" dirty="0"/>
          </a:p>
        </p:txBody>
      </p:sp>
      <p:sp>
        <p:nvSpPr>
          <p:cNvPr id="9" name="TextBox 8"/>
          <p:cNvSpPr txBox="1"/>
          <p:nvPr/>
        </p:nvSpPr>
        <p:spPr>
          <a:xfrm>
            <a:off x="6939518" y="6055800"/>
            <a:ext cx="1597938" cy="646331"/>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GB" dirty="0" smtClean="0"/>
              <a:t>Mythical figure</a:t>
            </a:r>
          </a:p>
          <a:p>
            <a:r>
              <a:rPr lang="en-GB" dirty="0" smtClean="0">
                <a:latin typeface="Calibri" panose="020F0502020204030204" pitchFamily="34" charset="0"/>
                <a:cs typeface="Calibri" panose="020F0502020204030204" pitchFamily="34" charset="0"/>
              </a:rPr>
              <a:t>→ </a:t>
            </a:r>
            <a:r>
              <a:rPr lang="en-GB" b="1" dirty="0" smtClean="0">
                <a:latin typeface="Calibri" panose="020F0502020204030204" pitchFamily="34" charset="0"/>
                <a:cs typeface="Calibri" panose="020F0502020204030204" pitchFamily="34" charset="0"/>
              </a:rPr>
              <a:t>conclusion</a:t>
            </a:r>
            <a:endParaRPr lang="en-GB" b="1" dirty="0"/>
          </a:p>
        </p:txBody>
      </p:sp>
    </p:spTree>
    <p:extLst>
      <p:ext uri="{BB962C8B-B14F-4D97-AF65-F5344CB8AC3E}">
        <p14:creationId xmlns:p14="http://schemas.microsoft.com/office/powerpoint/2010/main" val="139978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6310347" y="1535077"/>
            <a:ext cx="4286248" cy="2031325"/>
          </a:xfrm>
          <a:prstGeom prst="rect">
            <a:avLst/>
          </a:prstGeom>
          <a:noFill/>
          <a:ln w="9525">
            <a:noFill/>
            <a:miter lim="800000"/>
            <a:headEnd/>
            <a:tailEnd/>
          </a:ln>
        </p:spPr>
        <p:txBody>
          <a:bodyPr wrap="square">
            <a:spAutoFit/>
          </a:bodyPr>
          <a:lstStyle/>
          <a:p>
            <a:pPr marL="514350" indent="-514350">
              <a:spcBef>
                <a:spcPct val="50000"/>
              </a:spcBef>
              <a:buAutoNum type="arabicPeriod"/>
            </a:pPr>
            <a:r>
              <a:rPr lang="en-GB" sz="2800" b="1" dirty="0">
                <a:solidFill>
                  <a:schemeClr val="tx2">
                    <a:lumMod val="50000"/>
                  </a:schemeClr>
                </a:solidFill>
                <a:latin typeface="Arial" pitchFamily="34" charset="0"/>
                <a:cs typeface="Arial" pitchFamily="34" charset="0"/>
              </a:rPr>
              <a:t>Claim/point</a:t>
            </a:r>
          </a:p>
          <a:p>
            <a:pPr>
              <a:spcBef>
                <a:spcPct val="50000"/>
              </a:spcBef>
            </a:pPr>
            <a:r>
              <a:rPr lang="en-GB" sz="2800" dirty="0">
                <a:solidFill>
                  <a:schemeClr val="tx2">
                    <a:lumMod val="50000"/>
                  </a:schemeClr>
                </a:solidFill>
                <a:latin typeface="Arial" pitchFamily="34" charset="0"/>
                <a:cs typeface="Arial" pitchFamily="34" charset="0"/>
              </a:rPr>
              <a:t>	First sentence 	‘controls’ the rest of 	the paragraph</a:t>
            </a:r>
            <a:endParaRPr lang="en-GB" sz="2800" b="1" dirty="0">
              <a:solidFill>
                <a:schemeClr val="tx2">
                  <a:lumMod val="50000"/>
                </a:schemeClr>
              </a:solidFill>
              <a:latin typeface="Arial" pitchFamily="34" charset="0"/>
              <a:cs typeface="Arial" pitchFamily="34" charset="0"/>
            </a:endParaRPr>
          </a:p>
        </p:txBody>
      </p:sp>
      <p:sp>
        <p:nvSpPr>
          <p:cNvPr id="4" name="Text Box 4"/>
          <p:cNvSpPr txBox="1">
            <a:spLocks noChangeArrowheads="1"/>
          </p:cNvSpPr>
          <p:nvPr/>
        </p:nvSpPr>
        <p:spPr bwMode="auto">
          <a:xfrm>
            <a:off x="6547085" y="3648048"/>
            <a:ext cx="2709862" cy="523875"/>
          </a:xfrm>
          <a:prstGeom prst="rect">
            <a:avLst/>
          </a:prstGeom>
          <a:noFill/>
          <a:ln w="9525">
            <a:noFill/>
            <a:miter lim="800000"/>
            <a:headEnd/>
            <a:tailEnd/>
          </a:ln>
        </p:spPr>
        <p:txBody>
          <a:bodyPr>
            <a:spAutoFit/>
          </a:bodyPr>
          <a:lstStyle/>
          <a:p>
            <a:pPr>
              <a:spcBef>
                <a:spcPct val="50000"/>
              </a:spcBef>
            </a:pPr>
            <a:r>
              <a:rPr lang="en-GB" sz="2800" b="1" dirty="0">
                <a:solidFill>
                  <a:schemeClr val="tx2">
                    <a:lumMod val="50000"/>
                  </a:schemeClr>
                </a:solidFill>
                <a:latin typeface="Arial" pitchFamily="34" charset="0"/>
                <a:cs typeface="Arial" pitchFamily="34" charset="0"/>
              </a:rPr>
              <a:t>2. Justification</a:t>
            </a:r>
          </a:p>
        </p:txBody>
      </p:sp>
      <p:sp>
        <p:nvSpPr>
          <p:cNvPr id="5" name="Text Box 5"/>
          <p:cNvSpPr txBox="1">
            <a:spLocks noChangeArrowheads="1"/>
          </p:cNvSpPr>
          <p:nvPr/>
        </p:nvSpPr>
        <p:spPr bwMode="auto">
          <a:xfrm>
            <a:off x="3381390" y="3405161"/>
            <a:ext cx="2143144" cy="523220"/>
          </a:xfrm>
          <a:prstGeom prst="rect">
            <a:avLst/>
          </a:prstGeom>
          <a:noFill/>
          <a:ln w="9525">
            <a:noFill/>
            <a:miter lim="800000"/>
            <a:headEnd/>
            <a:tailEnd/>
          </a:ln>
        </p:spPr>
        <p:txBody>
          <a:bodyPr wrap="square">
            <a:spAutoFit/>
          </a:bodyPr>
          <a:lstStyle/>
          <a:p>
            <a:pPr>
              <a:spcBef>
                <a:spcPct val="50000"/>
              </a:spcBef>
            </a:pPr>
            <a:r>
              <a:rPr lang="en-GB" sz="2800" b="1" dirty="0">
                <a:solidFill>
                  <a:schemeClr val="tx2">
                    <a:lumMod val="50000"/>
                  </a:schemeClr>
                </a:solidFill>
                <a:latin typeface="Arial" pitchFamily="34" charset="0"/>
                <a:cs typeface="Arial" pitchFamily="34" charset="0"/>
              </a:rPr>
              <a:t>3. Support</a:t>
            </a:r>
          </a:p>
        </p:txBody>
      </p:sp>
      <p:sp>
        <p:nvSpPr>
          <p:cNvPr id="6" name="Text Box 6"/>
          <p:cNvSpPr txBox="1">
            <a:spLocks noChangeArrowheads="1"/>
          </p:cNvSpPr>
          <p:nvPr/>
        </p:nvSpPr>
        <p:spPr bwMode="auto">
          <a:xfrm>
            <a:off x="3287688" y="179930"/>
            <a:ext cx="7380312" cy="584775"/>
          </a:xfrm>
          <a:prstGeom prst="rect">
            <a:avLst/>
          </a:prstGeom>
          <a:noFill/>
          <a:ln w="9525">
            <a:noFill/>
            <a:miter lim="800000"/>
            <a:headEnd/>
            <a:tailEnd/>
          </a:ln>
        </p:spPr>
        <p:txBody>
          <a:bodyPr wrap="square">
            <a:spAutoFit/>
          </a:bodyPr>
          <a:lstStyle/>
          <a:p>
            <a:pPr>
              <a:spcBef>
                <a:spcPct val="50000"/>
              </a:spcBef>
              <a:defRPr/>
            </a:pPr>
            <a:r>
              <a:rPr lang="en-GB" sz="3200" b="1" dirty="0">
                <a:solidFill>
                  <a:srgbClr val="C00000"/>
                </a:solidFill>
                <a:effectLst>
                  <a:outerShdw blurRad="38100" dist="38100" dir="2700000" algn="tl">
                    <a:srgbClr val="000000">
                      <a:alpha val="43137"/>
                    </a:srgbClr>
                  </a:outerShdw>
                </a:effectLst>
                <a:latin typeface="Arial" pitchFamily="34" charset="0"/>
                <a:cs typeface="Arial" pitchFamily="34" charset="0"/>
              </a:rPr>
              <a:t>Paragraphs</a:t>
            </a:r>
            <a:endParaRPr lang="en-GB" sz="24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Freeform 7"/>
          <p:cNvSpPr>
            <a:spLocks/>
          </p:cNvSpPr>
          <p:nvPr/>
        </p:nvSpPr>
        <p:spPr bwMode="auto">
          <a:xfrm>
            <a:off x="5453091" y="3749655"/>
            <a:ext cx="933450" cy="160331"/>
          </a:xfrm>
          <a:custGeom>
            <a:avLst/>
            <a:gdLst>
              <a:gd name="T0" fmla="*/ 2147483647 w 907"/>
              <a:gd name="T1" fmla="*/ 0 h 136"/>
              <a:gd name="T2" fmla="*/ 2147483647 w 907"/>
              <a:gd name="T3" fmla="*/ 2147483647 h 136"/>
              <a:gd name="T4" fmla="*/ 0 w 907"/>
              <a:gd name="T5" fmla="*/ 0 h 136"/>
              <a:gd name="T6" fmla="*/ 0 60000 65536"/>
              <a:gd name="T7" fmla="*/ 0 60000 65536"/>
              <a:gd name="T8" fmla="*/ 0 60000 65536"/>
              <a:gd name="T9" fmla="*/ 0 w 907"/>
              <a:gd name="T10" fmla="*/ 0 h 136"/>
              <a:gd name="T11" fmla="*/ 907 w 907"/>
              <a:gd name="T12" fmla="*/ 136 h 136"/>
            </a:gdLst>
            <a:ahLst/>
            <a:cxnLst>
              <a:cxn ang="T6">
                <a:pos x="T0" y="T1"/>
              </a:cxn>
              <a:cxn ang="T7">
                <a:pos x="T2" y="T3"/>
              </a:cxn>
              <a:cxn ang="T8">
                <a:pos x="T4" y="T5"/>
              </a:cxn>
            </a:cxnLst>
            <a:rect l="T9" t="T10" r="T11" b="T12"/>
            <a:pathLst>
              <a:path w="907" h="136">
                <a:moveTo>
                  <a:pt x="907" y="0"/>
                </a:moveTo>
                <a:cubicBezTo>
                  <a:pt x="755" y="68"/>
                  <a:pt x="604" y="136"/>
                  <a:pt x="453" y="136"/>
                </a:cubicBezTo>
                <a:cubicBezTo>
                  <a:pt x="302" y="136"/>
                  <a:pt x="151" y="68"/>
                  <a:pt x="0" y="0"/>
                </a:cubicBezTo>
              </a:path>
            </a:pathLst>
          </a:custGeom>
          <a:noFill/>
          <a:ln w="47625">
            <a:solidFill>
              <a:srgbClr val="C00000"/>
            </a:solidFill>
            <a:prstDash val="sysDot"/>
            <a:round/>
            <a:headEnd/>
            <a:tailEnd type="triangle" w="lg" len="med"/>
          </a:ln>
        </p:spPr>
        <p:txBody>
          <a:bodyPr/>
          <a:lstStyle/>
          <a:p>
            <a:endParaRPr lang="en-US">
              <a:solidFill>
                <a:schemeClr val="bg2">
                  <a:lumMod val="75000"/>
                </a:schemeClr>
              </a:solidFill>
              <a:latin typeface="Arial" pitchFamily="34" charset="0"/>
              <a:cs typeface="Arial" pitchFamily="34" charset="0"/>
            </a:endParaRPr>
          </a:p>
        </p:txBody>
      </p:sp>
      <p:sp>
        <p:nvSpPr>
          <p:cNvPr id="8" name="Freeform 9"/>
          <p:cNvSpPr>
            <a:spLocks/>
          </p:cNvSpPr>
          <p:nvPr/>
        </p:nvSpPr>
        <p:spPr bwMode="auto">
          <a:xfrm>
            <a:off x="6889783" y="2249456"/>
            <a:ext cx="277820" cy="1084268"/>
          </a:xfrm>
          <a:custGeom>
            <a:avLst/>
            <a:gdLst>
              <a:gd name="T0" fmla="*/ 0 w 295"/>
              <a:gd name="T1" fmla="*/ 0 h 862"/>
              <a:gd name="T2" fmla="*/ 2147483647 w 295"/>
              <a:gd name="T3" fmla="*/ 2147483647 h 862"/>
              <a:gd name="T4" fmla="*/ 2147483647 w 295"/>
              <a:gd name="T5" fmla="*/ 2147483647 h 862"/>
              <a:gd name="T6" fmla="*/ 0 60000 65536"/>
              <a:gd name="T7" fmla="*/ 0 60000 65536"/>
              <a:gd name="T8" fmla="*/ 0 60000 65536"/>
              <a:gd name="T9" fmla="*/ 0 w 295"/>
              <a:gd name="T10" fmla="*/ 0 h 862"/>
              <a:gd name="T11" fmla="*/ 295 w 295"/>
              <a:gd name="T12" fmla="*/ 862 h 862"/>
            </a:gdLst>
            <a:ahLst/>
            <a:cxnLst>
              <a:cxn ang="T6">
                <a:pos x="T0" y="T1"/>
              </a:cxn>
              <a:cxn ang="T7">
                <a:pos x="T2" y="T3"/>
              </a:cxn>
              <a:cxn ang="T8">
                <a:pos x="T4" y="T5"/>
              </a:cxn>
            </a:cxnLst>
            <a:rect l="T9" t="T10" r="T11" b="T12"/>
            <a:pathLst>
              <a:path w="295" h="862">
                <a:moveTo>
                  <a:pt x="0" y="0"/>
                </a:moveTo>
                <a:cubicBezTo>
                  <a:pt x="124" y="132"/>
                  <a:pt x="249" y="264"/>
                  <a:pt x="272" y="408"/>
                </a:cubicBezTo>
                <a:cubicBezTo>
                  <a:pt x="295" y="552"/>
                  <a:pt x="215" y="707"/>
                  <a:pt x="136" y="862"/>
                </a:cubicBezTo>
              </a:path>
            </a:pathLst>
          </a:custGeom>
          <a:noFill/>
          <a:ln w="47625">
            <a:solidFill>
              <a:srgbClr val="C00000"/>
            </a:solidFill>
            <a:prstDash val="sysDot"/>
            <a:round/>
            <a:headEnd/>
            <a:tailEnd type="triangle" w="lg" len="med"/>
          </a:ln>
        </p:spPr>
        <p:txBody>
          <a:bodyPr/>
          <a:lstStyle/>
          <a:p>
            <a:endParaRPr lang="en-US">
              <a:solidFill>
                <a:schemeClr val="bg2">
                  <a:lumMod val="75000"/>
                </a:schemeClr>
              </a:solidFill>
              <a:latin typeface="Arial" pitchFamily="34" charset="0"/>
              <a:cs typeface="Arial" pitchFamily="34" charset="0"/>
            </a:endParaRPr>
          </a:p>
        </p:txBody>
      </p:sp>
      <p:sp>
        <p:nvSpPr>
          <p:cNvPr id="9" name="Text Box 10"/>
          <p:cNvSpPr txBox="1">
            <a:spLocks noChangeArrowheads="1"/>
          </p:cNvSpPr>
          <p:nvPr/>
        </p:nvSpPr>
        <p:spPr bwMode="auto">
          <a:xfrm>
            <a:off x="2667009" y="1535076"/>
            <a:ext cx="3071802" cy="523220"/>
          </a:xfrm>
          <a:prstGeom prst="rect">
            <a:avLst/>
          </a:prstGeom>
          <a:noFill/>
          <a:ln w="9525">
            <a:noFill/>
            <a:miter lim="800000"/>
            <a:headEnd/>
            <a:tailEnd/>
          </a:ln>
        </p:spPr>
        <p:txBody>
          <a:bodyPr wrap="square">
            <a:spAutoFit/>
          </a:bodyPr>
          <a:lstStyle/>
          <a:p>
            <a:pPr>
              <a:spcBef>
                <a:spcPct val="50000"/>
              </a:spcBef>
            </a:pPr>
            <a:r>
              <a:rPr lang="en-GB" sz="2800" b="1" dirty="0">
                <a:solidFill>
                  <a:schemeClr val="tx2">
                    <a:lumMod val="50000"/>
                  </a:schemeClr>
                </a:solidFill>
                <a:latin typeface="Arial" pitchFamily="34" charset="0"/>
                <a:cs typeface="Arial" pitchFamily="34" charset="0"/>
              </a:rPr>
              <a:t>4. Implications</a:t>
            </a:r>
          </a:p>
        </p:txBody>
      </p:sp>
      <p:sp>
        <p:nvSpPr>
          <p:cNvPr id="10" name="Text Box 13"/>
          <p:cNvSpPr txBox="1">
            <a:spLocks noChangeArrowheads="1"/>
          </p:cNvSpPr>
          <p:nvPr/>
        </p:nvSpPr>
        <p:spPr bwMode="auto">
          <a:xfrm>
            <a:off x="6578219" y="4077072"/>
            <a:ext cx="3600450" cy="1816100"/>
          </a:xfrm>
          <a:prstGeom prst="rect">
            <a:avLst/>
          </a:prstGeom>
          <a:noFill/>
          <a:ln w="9525">
            <a:noFill/>
            <a:miter lim="800000"/>
            <a:headEnd/>
            <a:tailEnd/>
          </a:ln>
        </p:spPr>
        <p:txBody>
          <a:bodyPr>
            <a:spAutoFit/>
          </a:bodyPr>
          <a:lstStyle/>
          <a:p>
            <a:pPr>
              <a:spcBef>
                <a:spcPct val="50000"/>
              </a:spcBef>
            </a:pPr>
            <a:r>
              <a:rPr lang="en-GB" sz="2800" dirty="0">
                <a:solidFill>
                  <a:schemeClr val="tx2">
                    <a:lumMod val="50000"/>
                  </a:schemeClr>
                </a:solidFill>
                <a:latin typeface="Arial" pitchFamily="34" charset="0"/>
                <a:cs typeface="Arial" pitchFamily="34" charset="0"/>
              </a:rPr>
              <a:t>Unpack the controlling statement:             Explain                 Analyse</a:t>
            </a:r>
          </a:p>
        </p:txBody>
      </p:sp>
      <p:sp>
        <p:nvSpPr>
          <p:cNvPr id="11" name="Text Box 14"/>
          <p:cNvSpPr txBox="1">
            <a:spLocks noChangeArrowheads="1"/>
          </p:cNvSpPr>
          <p:nvPr/>
        </p:nvSpPr>
        <p:spPr bwMode="auto">
          <a:xfrm>
            <a:off x="1952630" y="3860774"/>
            <a:ext cx="4000525" cy="1815882"/>
          </a:xfrm>
          <a:prstGeom prst="rect">
            <a:avLst/>
          </a:prstGeom>
          <a:noFill/>
          <a:ln w="9525">
            <a:noFill/>
            <a:miter lim="800000"/>
            <a:headEnd/>
            <a:tailEnd/>
          </a:ln>
        </p:spPr>
        <p:txBody>
          <a:bodyPr wrap="square">
            <a:spAutoFit/>
          </a:bodyPr>
          <a:lstStyle/>
          <a:p>
            <a:pPr>
              <a:spcBef>
                <a:spcPct val="50000"/>
              </a:spcBef>
            </a:pPr>
            <a:r>
              <a:rPr lang="en-GB" sz="2800" dirty="0">
                <a:solidFill>
                  <a:schemeClr val="tx2">
                    <a:lumMod val="50000"/>
                  </a:schemeClr>
                </a:solidFill>
                <a:latin typeface="Arial" pitchFamily="34" charset="0"/>
                <a:cs typeface="Arial" pitchFamily="34" charset="0"/>
              </a:rPr>
              <a:t>Theory and references:   Evidence                  Case study          </a:t>
            </a:r>
            <a:r>
              <a:rPr lang="en-GB" sz="2800" dirty="0" smtClean="0">
                <a:solidFill>
                  <a:schemeClr val="tx2">
                    <a:lumMod val="50000"/>
                  </a:schemeClr>
                </a:solidFill>
                <a:latin typeface="Arial" pitchFamily="34" charset="0"/>
                <a:cs typeface="Arial" pitchFamily="34" charset="0"/>
              </a:rPr>
              <a:t>Scholarly support</a:t>
            </a:r>
            <a:endParaRPr lang="en-GB" sz="2800" dirty="0">
              <a:solidFill>
                <a:schemeClr val="tx2">
                  <a:lumMod val="50000"/>
                </a:schemeClr>
              </a:solidFill>
              <a:latin typeface="Arial" pitchFamily="34" charset="0"/>
              <a:cs typeface="Arial" pitchFamily="34" charset="0"/>
            </a:endParaRPr>
          </a:p>
        </p:txBody>
      </p:sp>
      <p:sp>
        <p:nvSpPr>
          <p:cNvPr id="12" name="Rectangle 11"/>
          <p:cNvSpPr>
            <a:spLocks noChangeArrowheads="1"/>
          </p:cNvSpPr>
          <p:nvPr/>
        </p:nvSpPr>
        <p:spPr bwMode="auto">
          <a:xfrm>
            <a:off x="1666899" y="1973262"/>
            <a:ext cx="3000375" cy="1384300"/>
          </a:xfrm>
          <a:prstGeom prst="rect">
            <a:avLst/>
          </a:prstGeom>
          <a:noFill/>
          <a:ln w="9525">
            <a:noFill/>
            <a:miter lim="800000"/>
            <a:headEnd/>
            <a:tailEnd/>
          </a:ln>
        </p:spPr>
        <p:txBody>
          <a:bodyPr>
            <a:spAutoFit/>
          </a:bodyPr>
          <a:lstStyle/>
          <a:p>
            <a:r>
              <a:rPr lang="en-GB" sz="2800" dirty="0">
                <a:solidFill>
                  <a:schemeClr val="tx2">
                    <a:lumMod val="50000"/>
                  </a:schemeClr>
                </a:solidFill>
                <a:latin typeface="Arial" pitchFamily="34" charset="0"/>
                <a:cs typeface="Arial" pitchFamily="34" charset="0"/>
              </a:rPr>
              <a:t>State significance and </a:t>
            </a:r>
            <a:r>
              <a:rPr lang="en-GB" sz="2800" dirty="0" smtClean="0">
                <a:solidFill>
                  <a:schemeClr val="tx2">
                    <a:lumMod val="50000"/>
                  </a:schemeClr>
                </a:solidFill>
                <a:latin typeface="Arial" pitchFamily="34" charset="0"/>
                <a:cs typeface="Arial" pitchFamily="34" charset="0"/>
              </a:rPr>
              <a:t>perhaps link </a:t>
            </a:r>
            <a:r>
              <a:rPr lang="en-GB" sz="2800" dirty="0">
                <a:solidFill>
                  <a:schemeClr val="tx2">
                    <a:lumMod val="50000"/>
                  </a:schemeClr>
                </a:solidFill>
                <a:latin typeface="Arial" pitchFamily="34" charset="0"/>
                <a:cs typeface="Arial" pitchFamily="34" charset="0"/>
              </a:rPr>
              <a:t>to next paragraph</a:t>
            </a:r>
          </a:p>
        </p:txBody>
      </p:sp>
      <p:sp>
        <p:nvSpPr>
          <p:cNvPr id="14" name="Freeform 9"/>
          <p:cNvSpPr>
            <a:spLocks/>
          </p:cNvSpPr>
          <p:nvPr/>
        </p:nvSpPr>
        <p:spPr bwMode="auto">
          <a:xfrm rot="10800000">
            <a:off x="4532329" y="2249456"/>
            <a:ext cx="277820" cy="1084268"/>
          </a:xfrm>
          <a:custGeom>
            <a:avLst/>
            <a:gdLst>
              <a:gd name="T0" fmla="*/ 0 w 295"/>
              <a:gd name="T1" fmla="*/ 0 h 862"/>
              <a:gd name="T2" fmla="*/ 2147483647 w 295"/>
              <a:gd name="T3" fmla="*/ 2147483647 h 862"/>
              <a:gd name="T4" fmla="*/ 2147483647 w 295"/>
              <a:gd name="T5" fmla="*/ 2147483647 h 862"/>
              <a:gd name="T6" fmla="*/ 0 60000 65536"/>
              <a:gd name="T7" fmla="*/ 0 60000 65536"/>
              <a:gd name="T8" fmla="*/ 0 60000 65536"/>
              <a:gd name="T9" fmla="*/ 0 w 295"/>
              <a:gd name="T10" fmla="*/ 0 h 862"/>
              <a:gd name="T11" fmla="*/ 295 w 295"/>
              <a:gd name="T12" fmla="*/ 862 h 862"/>
            </a:gdLst>
            <a:ahLst/>
            <a:cxnLst>
              <a:cxn ang="T6">
                <a:pos x="T0" y="T1"/>
              </a:cxn>
              <a:cxn ang="T7">
                <a:pos x="T2" y="T3"/>
              </a:cxn>
              <a:cxn ang="T8">
                <a:pos x="T4" y="T5"/>
              </a:cxn>
            </a:cxnLst>
            <a:rect l="T9" t="T10" r="T11" b="T12"/>
            <a:pathLst>
              <a:path w="295" h="862">
                <a:moveTo>
                  <a:pt x="0" y="0"/>
                </a:moveTo>
                <a:cubicBezTo>
                  <a:pt x="124" y="132"/>
                  <a:pt x="249" y="264"/>
                  <a:pt x="272" y="408"/>
                </a:cubicBezTo>
                <a:cubicBezTo>
                  <a:pt x="295" y="552"/>
                  <a:pt x="215" y="707"/>
                  <a:pt x="136" y="862"/>
                </a:cubicBezTo>
              </a:path>
            </a:pathLst>
          </a:custGeom>
          <a:noFill/>
          <a:ln w="47625">
            <a:solidFill>
              <a:srgbClr val="C00000"/>
            </a:solidFill>
            <a:prstDash val="sysDot"/>
            <a:round/>
            <a:headEnd/>
            <a:tailEnd type="triangle" w="lg" len="med"/>
          </a:ln>
        </p:spPr>
        <p:txBody>
          <a:bodyPr/>
          <a:lstStyle/>
          <a:p>
            <a:endParaRPr lang="en-US">
              <a:solidFill>
                <a:schemeClr val="bg2">
                  <a:lumMod val="75000"/>
                </a:schemeClr>
              </a:solidFill>
              <a:latin typeface="Arial" pitchFamily="34" charset="0"/>
              <a:cs typeface="Arial" pitchFamily="34" charset="0"/>
            </a:endParaRPr>
          </a:p>
        </p:txBody>
      </p:sp>
      <p:sp>
        <p:nvSpPr>
          <p:cNvPr id="15" name="Freeform 7"/>
          <p:cNvSpPr>
            <a:spLocks/>
          </p:cNvSpPr>
          <p:nvPr/>
        </p:nvSpPr>
        <p:spPr bwMode="auto">
          <a:xfrm rot="10800000">
            <a:off x="5376897" y="1820829"/>
            <a:ext cx="933450" cy="160331"/>
          </a:xfrm>
          <a:custGeom>
            <a:avLst/>
            <a:gdLst>
              <a:gd name="T0" fmla="*/ 2147483647 w 907"/>
              <a:gd name="T1" fmla="*/ 0 h 136"/>
              <a:gd name="T2" fmla="*/ 2147483647 w 907"/>
              <a:gd name="T3" fmla="*/ 2147483647 h 136"/>
              <a:gd name="T4" fmla="*/ 0 w 907"/>
              <a:gd name="T5" fmla="*/ 0 h 136"/>
              <a:gd name="T6" fmla="*/ 0 60000 65536"/>
              <a:gd name="T7" fmla="*/ 0 60000 65536"/>
              <a:gd name="T8" fmla="*/ 0 60000 65536"/>
              <a:gd name="T9" fmla="*/ 0 w 907"/>
              <a:gd name="T10" fmla="*/ 0 h 136"/>
              <a:gd name="T11" fmla="*/ 907 w 907"/>
              <a:gd name="T12" fmla="*/ 136 h 136"/>
            </a:gdLst>
            <a:ahLst/>
            <a:cxnLst>
              <a:cxn ang="T6">
                <a:pos x="T0" y="T1"/>
              </a:cxn>
              <a:cxn ang="T7">
                <a:pos x="T2" y="T3"/>
              </a:cxn>
              <a:cxn ang="T8">
                <a:pos x="T4" y="T5"/>
              </a:cxn>
            </a:cxnLst>
            <a:rect l="T9" t="T10" r="T11" b="T12"/>
            <a:pathLst>
              <a:path w="907" h="136">
                <a:moveTo>
                  <a:pt x="907" y="0"/>
                </a:moveTo>
                <a:cubicBezTo>
                  <a:pt x="755" y="68"/>
                  <a:pt x="604" y="136"/>
                  <a:pt x="453" y="136"/>
                </a:cubicBezTo>
                <a:cubicBezTo>
                  <a:pt x="302" y="136"/>
                  <a:pt x="151" y="68"/>
                  <a:pt x="0" y="0"/>
                </a:cubicBezTo>
              </a:path>
            </a:pathLst>
          </a:custGeom>
          <a:noFill/>
          <a:ln w="47625">
            <a:solidFill>
              <a:srgbClr val="C00000"/>
            </a:solidFill>
            <a:prstDash val="sysDot"/>
            <a:round/>
            <a:headEnd/>
            <a:tailEnd type="triangle" w="lg" len="med"/>
          </a:ln>
        </p:spPr>
        <p:txBody>
          <a:bodyPr/>
          <a:lstStyle/>
          <a:p>
            <a:endParaRPr lang="en-US">
              <a:solidFill>
                <a:schemeClr val="bg2">
                  <a:lumMod val="75000"/>
                </a:schemeClr>
              </a:solidFill>
              <a:latin typeface="Arial" pitchFamily="34" charset="0"/>
              <a:cs typeface="Arial" pitchFamily="34" charset="0"/>
            </a:endParaRPr>
          </a:p>
        </p:txBody>
      </p:sp>
      <p:sp>
        <p:nvSpPr>
          <p:cNvPr id="2" name="TextBox 1"/>
          <p:cNvSpPr txBox="1"/>
          <p:nvPr/>
        </p:nvSpPr>
        <p:spPr>
          <a:xfrm rot="19869844">
            <a:off x="8821337" y="2053757"/>
            <a:ext cx="2394782"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GB" sz="2400" b="1" dirty="0"/>
              <a:t>TOPIC SENTENCE</a:t>
            </a:r>
          </a:p>
        </p:txBody>
      </p:sp>
    </p:spTree>
    <p:extLst>
      <p:ext uri="{BB962C8B-B14F-4D97-AF65-F5344CB8AC3E}">
        <p14:creationId xmlns:p14="http://schemas.microsoft.com/office/powerpoint/2010/main" val="9235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500"/>
                                        <p:tgtEl>
                                          <p:spTgt spid="7"/>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animBg="1"/>
      <p:bldP spid="9" grpId="0"/>
      <p:bldP spid="10" grpId="0"/>
      <p:bldP spid="11" grpId="0"/>
      <p:bldP spid="12" grpId="0"/>
      <p:bldP spid="14" grpId="0" animBg="1"/>
      <p:bldP spid="15"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588" y="27296"/>
            <a:ext cx="10705514" cy="6984776"/>
          </a:xfrm>
        </p:spPr>
        <p:txBody>
          <a:bodyPr>
            <a:noAutofit/>
          </a:bodyPr>
          <a:lstStyle/>
          <a:p>
            <a:pPr marL="0" indent="0">
              <a:buNone/>
            </a:pPr>
            <a:r>
              <a:rPr lang="en-GB" sz="1500" dirty="0"/>
              <a:t>	Charlotte Corday has fascinated artists for over two centuries, becoming a subject of not only multiple paintings, engravings and cheap illustrations but also plays, novels, short stories and historical narratives (</a:t>
            </a:r>
            <a:r>
              <a:rPr lang="en-GB" sz="1500" dirty="0" err="1"/>
              <a:t>Kindleberger</a:t>
            </a:r>
            <a:r>
              <a:rPr lang="en-GB" sz="1500" dirty="0"/>
              <a:t>, 1994, p.971). This black and white engraving by E.M. Ward, English historical painter and illustrator, published in London in 1869 (The British Museum) stands out as a unique portrayal of the assassin of the French revolutionary Jean-Paul Marat during the terror stage of the French Revolution, in 1793.</a:t>
            </a:r>
          </a:p>
          <a:p>
            <a:pPr marL="0" indent="0">
              <a:buNone/>
            </a:pPr>
            <a:r>
              <a:rPr lang="en-GB" sz="1500" dirty="0"/>
              <a:t>	The image’s central focus is Charlotte Corday sitting in her prison cell, a seemingly unlikely place for a beautiful woman like that. Other striking objects in her surroundings include a palette knife in the right hand corner, which hints at the crime Corday committed when she plunged a kitchen knife into Marat’s heart killing him instantly, and a quill pen on the left that symbolises the power of written word, which is what Corday acknowledged by assassinating the journalist whom she saw as instigating hatred and representing the ‘tyranny of the mob’ (</a:t>
            </a:r>
            <a:r>
              <a:rPr lang="en-GB" sz="1500" dirty="0" err="1"/>
              <a:t>Yarrington</a:t>
            </a:r>
            <a:r>
              <a:rPr lang="en-GB" sz="1500" dirty="0"/>
              <a:t> and Everest, 2016, p. 7).  By including a range of heavily symbolic items in the painting, E.M. Ward offers a new and visionary interpretation of Corday’s actions, over seven decades after her tragic death.</a:t>
            </a:r>
          </a:p>
          <a:p>
            <a:pPr marL="0" indent="0">
              <a:buNone/>
            </a:pPr>
            <a:r>
              <a:rPr lang="en-GB" sz="1500" dirty="0"/>
              <a:t>	Positioned at the centre of the painting, Charlotte Corday is the suggested heroine we are invited to admire. She is clad in an elegant white dress, which stands out in the darkness of the surroundings creating a jarring and intriguing portrait that evokes innocence and virtue. This use of white is a visual reminder that despite Corday’s critics’ attempts to smear her character and present her as a woman of loose morals, her post mortem confirmed that she was actually a virgin (</a:t>
            </a:r>
            <a:r>
              <a:rPr lang="en-GB" sz="1500" dirty="0" err="1"/>
              <a:t>Gelbart</a:t>
            </a:r>
            <a:r>
              <a:rPr lang="en-GB" sz="1500" dirty="0"/>
              <a:t>, 2004, p.205). While her contemporaries tried to denounce her brave actions by exploiting the perceived gender-based weaknesses of her persona, Ward reinforces the positive elements that transcend the confines of eighteenth century’s society and politics. </a:t>
            </a:r>
          </a:p>
          <a:p>
            <a:pPr marL="0" indent="0">
              <a:buNone/>
            </a:pPr>
            <a:r>
              <a:rPr lang="en-GB" sz="1500" dirty="0"/>
              <a:t>	Corday’s ultra-feminine portrayal in the painting could be seen as a response to the contemporary negative representations of her as an unattractive, embittered and man-hating militant (</a:t>
            </a:r>
            <a:r>
              <a:rPr lang="en-GB" sz="1500" dirty="0" err="1"/>
              <a:t>Gullickson</a:t>
            </a:r>
            <a:r>
              <a:rPr lang="en-GB" sz="1500" dirty="0"/>
              <a:t>, 2014). The positioning of her body, with hands clasped on her knee, strongly implies modesty and anxiety, while her long, wavy and slightly exaggerated mane represents vulnerable femininity. A man in a liberty cap – a Roman symbol of freedom (</a:t>
            </a:r>
            <a:r>
              <a:rPr lang="en-GB" sz="1500" dirty="0" err="1"/>
              <a:t>Korshak</a:t>
            </a:r>
            <a:r>
              <a:rPr lang="en-GB" sz="1500" dirty="0"/>
              <a:t>, 1987), popular in mid-nineteenth century – is just about to cut this hair, thus taking away her innocence and beauty. The shearing is a humiliating ritual and her averted eyes seem alert. The artist’s juxtaposition of Corday’s good looks and the shearer’s crude treatment of her create an impression of determination in the face of indignity, resulting in the viewers’ empathy for the victim.</a:t>
            </a:r>
          </a:p>
          <a:p>
            <a:pPr marL="0" indent="0">
              <a:buNone/>
            </a:pPr>
            <a:r>
              <a:rPr lang="en-GB" sz="1500" dirty="0"/>
              <a:t>	The mood of the painting is sombre and anticipating as Corday will soon be walked off to her execution at the guillotine, the preferred method of decapitating the enemies of state during the Reign of Terror in Revolutionary France (Croker, 1853). While being prepared through her ‘last toilet’,  Corday is looking longingly at a painting on the easel to her left.  The artist whom she requested to paint her portrait, possibly Jean Jacque </a:t>
            </a:r>
            <a:r>
              <a:rPr lang="en-GB" sz="1500" dirty="0" err="1"/>
              <a:t>Haure</a:t>
            </a:r>
            <a:r>
              <a:rPr lang="en-GB" sz="1500" dirty="0"/>
              <a:t> (</a:t>
            </a:r>
            <a:r>
              <a:rPr lang="en-GB" sz="1500" dirty="0" err="1"/>
              <a:t>Gelbart</a:t>
            </a:r>
            <a:r>
              <a:rPr lang="en-GB" sz="1500" dirty="0"/>
              <a:t>, p.204), is packing up his paints on the table and watching her, perhaps looking for her approval of the portrait. This could be Ward’s indirect way of asking his own audience for an approval of his work, as he followed in the footsteps of many other artists who were fascinated with Corday. Following her political act, Corday became a mythical figure, a symbol of the French revolution, to which visual representations such as this one significantly contribute (</a:t>
            </a:r>
            <a:r>
              <a:rPr lang="en-GB" sz="1500" dirty="0" err="1"/>
              <a:t>Hilger</a:t>
            </a:r>
            <a:r>
              <a:rPr lang="en-GB" sz="1500" dirty="0"/>
              <a:t>, 2010, p.71).</a:t>
            </a:r>
          </a:p>
        </p:txBody>
      </p:sp>
    </p:spTree>
    <p:extLst>
      <p:ext uri="{BB962C8B-B14F-4D97-AF65-F5344CB8AC3E}">
        <p14:creationId xmlns:p14="http://schemas.microsoft.com/office/powerpoint/2010/main" val="3234426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99"/>
            <a:ext cx="10515600" cy="1325563"/>
          </a:xfrm>
        </p:spPr>
        <p:txBody>
          <a:bodyPr/>
          <a:lstStyle/>
          <a:p>
            <a:r>
              <a:rPr lang="en-GB" dirty="0"/>
              <a:t>Paragraph – example 1</a:t>
            </a:r>
          </a:p>
        </p:txBody>
      </p:sp>
      <p:sp>
        <p:nvSpPr>
          <p:cNvPr id="3" name="Content Placeholder 2"/>
          <p:cNvSpPr>
            <a:spLocks noGrp="1"/>
          </p:cNvSpPr>
          <p:nvPr>
            <p:ph idx="1"/>
          </p:nvPr>
        </p:nvSpPr>
        <p:spPr>
          <a:xfrm>
            <a:off x="1981200" y="1740880"/>
            <a:ext cx="8229600" cy="5069160"/>
          </a:xfrm>
        </p:spPr>
        <p:txBody>
          <a:bodyPr>
            <a:normAutofit fontScale="92500" lnSpcReduction="10000"/>
          </a:bodyPr>
          <a:lstStyle/>
          <a:p>
            <a:pPr marL="0" indent="0">
              <a:buNone/>
            </a:pPr>
            <a:r>
              <a:rPr lang="en-GB" b="1" dirty="0"/>
              <a:t>	</a:t>
            </a:r>
            <a:r>
              <a:rPr lang="en-GB" b="1" dirty="0">
                <a:solidFill>
                  <a:srgbClr val="0070C0"/>
                </a:solidFill>
              </a:rPr>
              <a:t>Positioned at the centre of the painting, Charlotte Corday is the suggested heroine we are invited to admire.</a:t>
            </a:r>
            <a:r>
              <a:rPr lang="en-GB" b="1" dirty="0"/>
              <a:t> </a:t>
            </a:r>
            <a:r>
              <a:rPr lang="en-GB" b="1" dirty="0">
                <a:solidFill>
                  <a:srgbClr val="00B050"/>
                </a:solidFill>
              </a:rPr>
              <a:t>She is clad in an elegant white dress, which stands out in the darkness of the surroundings creating a jarring and intriguing portrait that evokes innocence and virtue. </a:t>
            </a:r>
            <a:r>
              <a:rPr lang="en-GB" b="1" dirty="0">
                <a:solidFill>
                  <a:srgbClr val="C00000"/>
                </a:solidFill>
              </a:rPr>
              <a:t>This use of white is a visual reminder that despite Corday’s critics’ attempts to smear her character and present her as a woman of loose morals, her post mortem confirmed that she was actually a virgin (</a:t>
            </a:r>
            <a:r>
              <a:rPr lang="en-GB" b="1" dirty="0" err="1">
                <a:solidFill>
                  <a:srgbClr val="C00000"/>
                </a:solidFill>
              </a:rPr>
              <a:t>Gelbart</a:t>
            </a:r>
            <a:r>
              <a:rPr lang="en-GB" b="1" dirty="0">
                <a:solidFill>
                  <a:srgbClr val="C00000"/>
                </a:solidFill>
              </a:rPr>
              <a:t>, 2004, p.205). </a:t>
            </a:r>
            <a:r>
              <a:rPr lang="en-GB" b="1" dirty="0">
                <a:solidFill>
                  <a:srgbClr val="7030A0"/>
                </a:solidFill>
              </a:rPr>
              <a:t>While her contemporaries tried to denounce her brave actions by exploiting the perceived gender-based weaknesses of her persona, Ward reinforces the positive elements that transcend the confines of eighteenth century’s society and politics.</a:t>
            </a:r>
          </a:p>
        </p:txBody>
      </p:sp>
      <p:sp>
        <p:nvSpPr>
          <p:cNvPr id="4" name="Left Arrow Callout 3"/>
          <p:cNvSpPr/>
          <p:nvPr/>
        </p:nvSpPr>
        <p:spPr>
          <a:xfrm rot="19947024">
            <a:off x="9185422" y="609840"/>
            <a:ext cx="2736304"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Claim/point</a:t>
            </a:r>
          </a:p>
        </p:txBody>
      </p:sp>
      <p:sp>
        <p:nvSpPr>
          <p:cNvPr id="5" name="Left Arrow Callout 4"/>
          <p:cNvSpPr/>
          <p:nvPr/>
        </p:nvSpPr>
        <p:spPr>
          <a:xfrm rot="19947024">
            <a:off x="9337822" y="1673752"/>
            <a:ext cx="2736304" cy="914400"/>
          </a:xfrm>
          <a:prstGeom prst="lef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Justification </a:t>
            </a:r>
          </a:p>
        </p:txBody>
      </p:sp>
      <p:sp>
        <p:nvSpPr>
          <p:cNvPr id="6" name="Left Arrow Callout 5"/>
          <p:cNvSpPr/>
          <p:nvPr/>
        </p:nvSpPr>
        <p:spPr>
          <a:xfrm rot="19947024">
            <a:off x="9241747" y="2897888"/>
            <a:ext cx="2736304" cy="914400"/>
          </a:xfrm>
          <a:prstGeom prst="leftArrowCallou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dirty="0"/>
              <a:t>Support </a:t>
            </a:r>
          </a:p>
        </p:txBody>
      </p:sp>
      <p:sp>
        <p:nvSpPr>
          <p:cNvPr id="7" name="Left Arrow Callout 6"/>
          <p:cNvSpPr/>
          <p:nvPr/>
        </p:nvSpPr>
        <p:spPr>
          <a:xfrm rot="19947024">
            <a:off x="9241747" y="4194032"/>
            <a:ext cx="2736304" cy="914400"/>
          </a:xfrm>
          <a:prstGeom prst="leftArrowCallout">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b="1" dirty="0"/>
              <a:t>Implications </a:t>
            </a:r>
          </a:p>
        </p:txBody>
      </p:sp>
    </p:spTree>
    <p:extLst>
      <p:ext uri="{BB962C8B-B14F-4D97-AF65-F5344CB8AC3E}">
        <p14:creationId xmlns:p14="http://schemas.microsoft.com/office/powerpoint/2010/main" val="106622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Paragraph – example 2</a:t>
            </a:r>
          </a:p>
        </p:txBody>
      </p:sp>
      <p:sp>
        <p:nvSpPr>
          <p:cNvPr id="3" name="Content Placeholder 2"/>
          <p:cNvSpPr>
            <a:spLocks noGrp="1"/>
          </p:cNvSpPr>
          <p:nvPr>
            <p:ph idx="1"/>
          </p:nvPr>
        </p:nvSpPr>
        <p:spPr>
          <a:xfrm>
            <a:off x="1981200" y="1600200"/>
            <a:ext cx="8435280" cy="5069160"/>
          </a:xfrm>
        </p:spPr>
        <p:txBody>
          <a:bodyPr>
            <a:normAutofit fontScale="92500" lnSpcReduction="10000"/>
          </a:bodyPr>
          <a:lstStyle/>
          <a:p>
            <a:pPr marL="0" indent="0">
              <a:buNone/>
            </a:pPr>
            <a:r>
              <a:rPr lang="en-GB" b="1" dirty="0"/>
              <a:t>	 </a:t>
            </a:r>
            <a:r>
              <a:rPr lang="en-GB" b="1" dirty="0">
                <a:solidFill>
                  <a:srgbClr val="0070C0"/>
                </a:solidFill>
              </a:rPr>
              <a:t>Corday’s ultra-feminine portrayal in the painting could be seen as a response to the contemporary negative representations of her as an unattractive, embittered and man-hating militant </a:t>
            </a:r>
            <a:r>
              <a:rPr lang="en-GB" b="1" dirty="0">
                <a:solidFill>
                  <a:srgbClr val="C00000"/>
                </a:solidFill>
              </a:rPr>
              <a:t>(</a:t>
            </a:r>
            <a:r>
              <a:rPr lang="en-GB" b="1" dirty="0" err="1">
                <a:solidFill>
                  <a:srgbClr val="C00000"/>
                </a:solidFill>
              </a:rPr>
              <a:t>Gullickson</a:t>
            </a:r>
            <a:r>
              <a:rPr lang="en-GB" b="1" dirty="0">
                <a:solidFill>
                  <a:srgbClr val="C00000"/>
                </a:solidFill>
              </a:rPr>
              <a:t>, 2014)</a:t>
            </a:r>
            <a:r>
              <a:rPr lang="en-GB" b="1" dirty="0">
                <a:solidFill>
                  <a:srgbClr val="0070C0"/>
                </a:solidFill>
              </a:rPr>
              <a:t>. </a:t>
            </a:r>
            <a:r>
              <a:rPr lang="en-GB" b="1" dirty="0">
                <a:solidFill>
                  <a:srgbClr val="00B050"/>
                </a:solidFill>
              </a:rPr>
              <a:t>The positioning of her body, with hands clasped on her knee, strongly implies modesty and anxiety, while her long, wavy and slightly exaggerated mane represents vulnerable femininity. </a:t>
            </a:r>
            <a:r>
              <a:rPr lang="en-GB" b="1" dirty="0">
                <a:solidFill>
                  <a:srgbClr val="C00000"/>
                </a:solidFill>
              </a:rPr>
              <a:t>A man in a liberty cap – a Roman symbol of freedom (</a:t>
            </a:r>
            <a:r>
              <a:rPr lang="en-GB" b="1" dirty="0" err="1">
                <a:solidFill>
                  <a:srgbClr val="C00000"/>
                </a:solidFill>
              </a:rPr>
              <a:t>Korshak</a:t>
            </a:r>
            <a:r>
              <a:rPr lang="en-GB" b="1" dirty="0">
                <a:solidFill>
                  <a:srgbClr val="C00000"/>
                </a:solidFill>
              </a:rPr>
              <a:t>, 1987), popular in mid-nineteenth century – is just about to cut this hair, thus taking away her innocence and beauty. </a:t>
            </a:r>
            <a:r>
              <a:rPr lang="en-GB" b="1" dirty="0">
                <a:solidFill>
                  <a:srgbClr val="00B050"/>
                </a:solidFill>
              </a:rPr>
              <a:t>The shearing is a humiliating ritual and her averted eyes seem alert. </a:t>
            </a:r>
            <a:r>
              <a:rPr lang="en-GB" b="1" dirty="0">
                <a:solidFill>
                  <a:srgbClr val="7030A0"/>
                </a:solidFill>
              </a:rPr>
              <a:t>The artist’s juxtaposition of Corday’s good looks and the shearer’s crude treatment of her create an impression of determination in the face of indignity, resulting in the viewers’ empathy for the victim.</a:t>
            </a:r>
          </a:p>
        </p:txBody>
      </p:sp>
    </p:spTree>
    <p:extLst>
      <p:ext uri="{BB962C8B-B14F-4D97-AF65-F5344CB8AC3E}">
        <p14:creationId xmlns:p14="http://schemas.microsoft.com/office/powerpoint/2010/main" val="2655724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5205"/>
            <a:ext cx="10515600" cy="1325563"/>
          </a:xfrm>
        </p:spPr>
        <p:txBody>
          <a:bodyPr/>
          <a:lstStyle/>
          <a:p>
            <a:r>
              <a:rPr lang="en-GB" b="1" dirty="0" smtClean="0">
                <a:latin typeface="Gill Sans MT" panose="020B0502020104020203" pitchFamily="34" charset="0"/>
              </a:rPr>
              <a:t>Application of the method</a:t>
            </a:r>
            <a:endParaRPr lang="en-GB" b="1" dirty="0">
              <a:latin typeface="Gill Sans MT" panose="020B0502020104020203" pitchFamily="34" charset="0"/>
            </a:endParaRPr>
          </a:p>
        </p:txBody>
      </p:sp>
      <p:sp>
        <p:nvSpPr>
          <p:cNvPr id="3" name="Content Placeholder 2"/>
          <p:cNvSpPr>
            <a:spLocks noGrp="1"/>
          </p:cNvSpPr>
          <p:nvPr>
            <p:ph idx="1"/>
          </p:nvPr>
        </p:nvSpPr>
        <p:spPr>
          <a:xfrm>
            <a:off x="838200" y="1340768"/>
            <a:ext cx="11353800" cy="5256584"/>
          </a:xfrm>
        </p:spPr>
        <p:txBody>
          <a:bodyPr>
            <a:normAutofit fontScale="92500"/>
          </a:bodyPr>
          <a:lstStyle/>
          <a:p>
            <a:r>
              <a:rPr lang="en-GB" dirty="0" smtClean="0">
                <a:latin typeface="Gill Sans MT" panose="020B0502020104020203" pitchFamily="34" charset="0"/>
              </a:rPr>
              <a:t>Other images</a:t>
            </a:r>
          </a:p>
          <a:p>
            <a:r>
              <a:rPr lang="en-GB" dirty="0" smtClean="0">
                <a:latin typeface="Gill Sans MT" panose="020B0502020104020203" pitchFamily="34" charset="0"/>
              </a:rPr>
              <a:t>Film</a:t>
            </a:r>
          </a:p>
          <a:p>
            <a:r>
              <a:rPr lang="en-GB" dirty="0" smtClean="0">
                <a:latin typeface="Gill Sans MT" panose="020B0502020104020203" pitchFamily="34" charset="0"/>
              </a:rPr>
              <a:t>Text</a:t>
            </a:r>
          </a:p>
          <a:p>
            <a:r>
              <a:rPr lang="en-GB" dirty="0" smtClean="0">
                <a:latin typeface="Gill Sans MT" panose="020B0502020104020203" pitchFamily="34" charset="0"/>
              </a:rPr>
              <a:t>Object</a:t>
            </a:r>
          </a:p>
          <a:p>
            <a:r>
              <a:rPr lang="en-GB" dirty="0" smtClean="0">
                <a:latin typeface="Gill Sans MT" panose="020B0502020104020203" pitchFamily="34" charset="0"/>
              </a:rPr>
              <a:t>Concept</a:t>
            </a:r>
          </a:p>
          <a:p>
            <a:r>
              <a:rPr lang="en-GB" dirty="0" smtClean="0">
                <a:latin typeface="Gill Sans MT" panose="020B0502020104020203" pitchFamily="34" charset="0"/>
              </a:rPr>
              <a:t>Document</a:t>
            </a:r>
          </a:p>
          <a:p>
            <a:endParaRPr lang="en-GB" dirty="0">
              <a:latin typeface="Gill Sans MT" panose="020B0502020104020203" pitchFamily="34" charset="0"/>
            </a:endParaRPr>
          </a:p>
          <a:p>
            <a:pPr>
              <a:buFont typeface="Wingdings" panose="05000000000000000000" pitchFamily="2" charset="2"/>
              <a:buChar char="Ä"/>
            </a:pPr>
            <a:r>
              <a:rPr lang="en-GB" dirty="0" smtClean="0">
                <a:latin typeface="Gill Sans MT" panose="020B0502020104020203" pitchFamily="34" charset="0"/>
                <a:sym typeface="Wingdings" panose="05000000000000000000" pitchFamily="2" charset="2"/>
              </a:rPr>
              <a:t>Anything can be critically analysed if careful attention is paid to the three stages: </a:t>
            </a:r>
          </a:p>
          <a:p>
            <a:pPr>
              <a:buFont typeface="Wingdings" panose="05000000000000000000" pitchFamily="2" charset="2"/>
              <a:buChar char="Ä"/>
            </a:pPr>
            <a:endParaRPr lang="en-GB" dirty="0" smtClean="0">
              <a:latin typeface="Gill Sans MT" panose="020B0502020104020203" pitchFamily="34" charset="0"/>
              <a:sym typeface="Wingdings" panose="05000000000000000000" pitchFamily="2" charset="2"/>
            </a:endParaRPr>
          </a:p>
          <a:p>
            <a:pPr marL="0" indent="0">
              <a:buNone/>
            </a:pPr>
            <a:r>
              <a:rPr lang="en-GB" b="1" dirty="0">
                <a:latin typeface="Gill Sans MT" panose="020B0502020104020203" pitchFamily="34" charset="0"/>
                <a:sym typeface="Wingdings" panose="05000000000000000000" pitchFamily="2" charset="2"/>
              </a:rPr>
              <a:t> </a:t>
            </a:r>
            <a:r>
              <a:rPr lang="en-GB" b="1" dirty="0" smtClean="0">
                <a:latin typeface="Gill Sans MT" panose="020B0502020104020203" pitchFamily="34" charset="0"/>
                <a:sym typeface="Wingdings" panose="05000000000000000000" pitchFamily="2" charset="2"/>
              </a:rPr>
              <a:t>   Description</a:t>
            </a:r>
            <a:r>
              <a:rPr lang="en-GB" dirty="0" smtClean="0">
                <a:latin typeface="Gill Sans MT" panose="020B0502020104020203" pitchFamily="34" charset="0"/>
                <a:sym typeface="Wingdings" panose="05000000000000000000" pitchFamily="2" charset="2"/>
              </a:rPr>
              <a:t> 	       → </a:t>
            </a:r>
            <a:r>
              <a:rPr lang="en-GB" b="1" dirty="0" smtClean="0">
                <a:solidFill>
                  <a:srgbClr val="00B050"/>
                </a:solidFill>
                <a:latin typeface="Gill Sans MT" panose="020B0502020104020203" pitchFamily="34" charset="0"/>
                <a:sym typeface="Wingdings" panose="05000000000000000000" pitchFamily="2" charset="2"/>
              </a:rPr>
              <a:t>Analysis</a:t>
            </a:r>
            <a:r>
              <a:rPr lang="en-GB" dirty="0" smtClean="0">
                <a:latin typeface="Gill Sans MT" panose="020B0502020104020203" pitchFamily="34" charset="0"/>
                <a:sym typeface="Wingdings" panose="05000000000000000000" pitchFamily="2" charset="2"/>
              </a:rPr>
              <a:t> 		→ </a:t>
            </a:r>
            <a:r>
              <a:rPr lang="en-GB" u="sng" dirty="0" smtClean="0">
                <a:solidFill>
                  <a:srgbClr val="C00000"/>
                </a:solidFill>
                <a:latin typeface="Gill Sans MT" panose="020B0502020104020203" pitchFamily="34" charset="0"/>
                <a:sym typeface="Wingdings" panose="05000000000000000000" pitchFamily="2" charset="2"/>
              </a:rPr>
              <a:t>Critical Evaluation </a:t>
            </a:r>
            <a:endParaRPr lang="en-GB" u="sng" dirty="0" smtClean="0">
              <a:latin typeface="Gill Sans MT" panose="020B0502020104020203" pitchFamily="34" charset="0"/>
              <a:sym typeface="Wingdings" panose="05000000000000000000" pitchFamily="2" charset="2"/>
            </a:endParaRPr>
          </a:p>
          <a:p>
            <a:pPr marL="0" indent="0">
              <a:buNone/>
            </a:pPr>
            <a:r>
              <a:rPr lang="en-GB" sz="2200" dirty="0">
                <a:latin typeface="Gill Sans MT" panose="020B0502020104020203" pitchFamily="34" charset="0"/>
                <a:sym typeface="Wingdings" panose="05000000000000000000" pitchFamily="2" charset="2"/>
              </a:rPr>
              <a:t>      (extracting detail)            </a:t>
            </a:r>
            <a:r>
              <a:rPr lang="en-GB" sz="2200" dirty="0" smtClean="0">
                <a:latin typeface="Gill Sans MT" panose="020B0502020104020203" pitchFamily="34" charset="0"/>
                <a:sym typeface="Wingdings" panose="05000000000000000000" pitchFamily="2" charset="2"/>
              </a:rPr>
              <a:t>        (</a:t>
            </a:r>
            <a:r>
              <a:rPr lang="en-GB" sz="2200" dirty="0">
                <a:latin typeface="Gill Sans MT" panose="020B0502020104020203" pitchFamily="34" charset="0"/>
                <a:sym typeface="Wingdings" panose="05000000000000000000" pitchFamily="2" charset="2"/>
              </a:rPr>
              <a:t>interpretation)      </a:t>
            </a:r>
            <a:r>
              <a:rPr lang="en-GB" sz="2200" dirty="0" smtClean="0">
                <a:latin typeface="Gill Sans MT" panose="020B0502020104020203" pitchFamily="34" charset="0"/>
                <a:sym typeface="Wingdings" panose="05000000000000000000" pitchFamily="2" charset="2"/>
              </a:rPr>
              <a:t>	      (</a:t>
            </a:r>
            <a:r>
              <a:rPr lang="en-GB" sz="2200" dirty="0">
                <a:latin typeface="Gill Sans MT" panose="020B0502020104020203" pitchFamily="34" charset="0"/>
                <a:sym typeface="Wingdings" panose="05000000000000000000" pitchFamily="2" charset="2"/>
              </a:rPr>
              <a:t>evaluation against evidence)</a:t>
            </a:r>
            <a:endParaRPr lang="en-GB" sz="2200" dirty="0">
              <a:latin typeface="Gill Sans MT" panose="020B0502020104020203" pitchFamily="34" charset="0"/>
            </a:endParaRPr>
          </a:p>
        </p:txBody>
      </p:sp>
    </p:spTree>
    <p:extLst>
      <p:ext uri="{BB962C8B-B14F-4D97-AF65-F5344CB8AC3E}">
        <p14:creationId xmlns:p14="http://schemas.microsoft.com/office/powerpoint/2010/main" val="4284761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95677" y="-54768"/>
            <a:ext cx="5184576" cy="6912768"/>
          </a:xfrm>
          <a:prstGeom prst="rect">
            <a:avLst/>
          </a:prstGeom>
        </p:spPr>
      </p:pic>
      <p:sp>
        <p:nvSpPr>
          <p:cNvPr id="3" name="Title 1"/>
          <p:cNvSpPr>
            <a:spLocks noGrp="1"/>
          </p:cNvSpPr>
          <p:nvPr>
            <p:ph type="title"/>
          </p:nvPr>
        </p:nvSpPr>
        <p:spPr>
          <a:xfrm>
            <a:off x="302172" y="902851"/>
            <a:ext cx="2236076" cy="1325563"/>
          </a:xfrm>
        </p:spPr>
        <p:txBody>
          <a:bodyPr/>
          <a:lstStyle/>
          <a:p>
            <a:r>
              <a:rPr lang="en-GB" dirty="0"/>
              <a:t>Analyse </a:t>
            </a:r>
            <a:br>
              <a:rPr lang="en-GB" dirty="0"/>
            </a:br>
            <a:r>
              <a:rPr lang="en-GB" dirty="0"/>
              <a:t>this!</a:t>
            </a:r>
          </a:p>
        </p:txBody>
      </p:sp>
      <p:sp>
        <p:nvSpPr>
          <p:cNvPr id="5" name="TextBox 4"/>
          <p:cNvSpPr txBox="1"/>
          <p:nvPr/>
        </p:nvSpPr>
        <p:spPr>
          <a:xfrm flipH="1">
            <a:off x="8815228" y="700391"/>
            <a:ext cx="2992902" cy="4832092"/>
          </a:xfrm>
          <a:prstGeom prst="rect">
            <a:avLst/>
          </a:prstGeom>
          <a:noFill/>
        </p:spPr>
        <p:txBody>
          <a:bodyPr wrap="square" rtlCol="0">
            <a:spAutoFit/>
          </a:bodyPr>
          <a:lstStyle/>
          <a:p>
            <a:r>
              <a:rPr lang="en-GB" sz="2800" dirty="0" smtClean="0"/>
              <a:t>Use the 3 stages of critical analysis:</a:t>
            </a:r>
          </a:p>
          <a:p>
            <a:endParaRPr lang="en-GB" sz="2800" dirty="0"/>
          </a:p>
          <a:p>
            <a:endParaRPr lang="en-GB" sz="2800" dirty="0" smtClean="0"/>
          </a:p>
          <a:p>
            <a:r>
              <a:rPr lang="en-GB" sz="2800" dirty="0" smtClean="0"/>
              <a:t>What </a:t>
            </a:r>
            <a:r>
              <a:rPr lang="en-GB" sz="2800" dirty="0"/>
              <a:t>can you see?</a:t>
            </a:r>
          </a:p>
          <a:p>
            <a:endParaRPr lang="en-GB" sz="2800" dirty="0"/>
          </a:p>
          <a:p>
            <a:r>
              <a:rPr lang="en-GB" sz="2800" b="1" dirty="0" smtClean="0">
                <a:solidFill>
                  <a:srgbClr val="00B050"/>
                </a:solidFill>
              </a:rPr>
              <a:t>What </a:t>
            </a:r>
            <a:r>
              <a:rPr lang="en-GB" sz="2800" b="1" dirty="0">
                <a:solidFill>
                  <a:srgbClr val="00B050"/>
                </a:solidFill>
              </a:rPr>
              <a:t>does it mean?</a:t>
            </a:r>
          </a:p>
          <a:p>
            <a:endParaRPr lang="en-GB" sz="2800" dirty="0"/>
          </a:p>
          <a:p>
            <a:r>
              <a:rPr lang="en-GB" sz="2800" u="sng" dirty="0">
                <a:solidFill>
                  <a:srgbClr val="C00000"/>
                </a:solidFill>
              </a:rPr>
              <a:t>How does it link to knowledge? </a:t>
            </a:r>
          </a:p>
        </p:txBody>
      </p:sp>
    </p:spTree>
    <p:extLst>
      <p:ext uri="{BB962C8B-B14F-4D97-AF65-F5344CB8AC3E}">
        <p14:creationId xmlns:p14="http://schemas.microsoft.com/office/powerpoint/2010/main" val="367508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29731"/>
            <a:ext cx="10515600" cy="1325563"/>
          </a:xfrm>
        </p:spPr>
        <p:txBody>
          <a:bodyPr/>
          <a:lstStyle/>
          <a:p>
            <a:r>
              <a:rPr lang="en-GB" b="1" dirty="0" smtClean="0">
                <a:solidFill>
                  <a:schemeClr val="tx2">
                    <a:lumMod val="50000"/>
                  </a:schemeClr>
                </a:solidFill>
              </a:rPr>
              <a:t>TIME image: Critical </a:t>
            </a:r>
            <a:r>
              <a:rPr lang="en-GB" b="1" dirty="0">
                <a:solidFill>
                  <a:schemeClr val="tx2">
                    <a:lumMod val="50000"/>
                  </a:schemeClr>
                </a:solidFill>
              </a:rPr>
              <a:t>analysis </a:t>
            </a:r>
          </a:p>
        </p:txBody>
      </p:sp>
      <p:sp>
        <p:nvSpPr>
          <p:cNvPr id="5" name="Content Placeholder 4"/>
          <p:cNvSpPr>
            <a:spLocks noGrp="1"/>
          </p:cNvSpPr>
          <p:nvPr>
            <p:ph sz="half" idx="1"/>
          </p:nvPr>
        </p:nvSpPr>
        <p:spPr>
          <a:xfrm>
            <a:off x="364618" y="1569027"/>
            <a:ext cx="2932387" cy="5032375"/>
          </a:xfrm>
          <a:ln w="28575">
            <a:solidFill>
              <a:schemeClr val="tx1"/>
            </a:solidFill>
          </a:ln>
        </p:spPr>
        <p:txBody>
          <a:bodyPr>
            <a:normAutofit fontScale="92500" lnSpcReduction="20000"/>
          </a:bodyPr>
          <a:lstStyle/>
          <a:p>
            <a:pPr marL="0" indent="0">
              <a:buNone/>
            </a:pPr>
            <a:endParaRPr lang="en-GB" sz="100" b="1" dirty="0" smtClean="0"/>
          </a:p>
          <a:p>
            <a:pPr marL="0" indent="0">
              <a:buNone/>
            </a:pPr>
            <a:r>
              <a:rPr lang="en-GB" b="1" dirty="0" smtClean="0"/>
              <a:t>TIME in capitals</a:t>
            </a:r>
            <a:endParaRPr lang="en-GB" b="1" dirty="0"/>
          </a:p>
          <a:p>
            <a:endParaRPr lang="en-GB" sz="3000" b="1" dirty="0"/>
          </a:p>
          <a:p>
            <a:pPr marL="0" indent="0">
              <a:buNone/>
            </a:pPr>
            <a:r>
              <a:rPr lang="en-GB" b="1" dirty="0"/>
              <a:t>Red background </a:t>
            </a:r>
          </a:p>
          <a:p>
            <a:endParaRPr lang="en-GB" sz="3000" b="1" dirty="0"/>
          </a:p>
          <a:p>
            <a:pPr marL="0" indent="0">
              <a:buNone/>
            </a:pPr>
            <a:r>
              <a:rPr lang="en-GB" b="1" dirty="0"/>
              <a:t>Trump in a suit and a little girl in pink…</a:t>
            </a:r>
          </a:p>
          <a:p>
            <a:endParaRPr lang="en-GB" sz="6500" b="1" dirty="0"/>
          </a:p>
          <a:p>
            <a:pPr marL="0" indent="0">
              <a:buNone/>
            </a:pPr>
            <a:r>
              <a:rPr lang="en-GB" b="1" dirty="0"/>
              <a:t>‘Welcome to America</a:t>
            </a:r>
            <a:r>
              <a:rPr lang="en-GB" b="1" dirty="0" smtClean="0"/>
              <a:t>’ in white</a:t>
            </a:r>
          </a:p>
          <a:p>
            <a:pPr marL="0" indent="0">
              <a:buNone/>
            </a:pPr>
            <a:endParaRPr lang="en-GB" sz="3900" b="1" dirty="0" smtClean="0"/>
          </a:p>
          <a:p>
            <a:pPr marL="0" indent="0">
              <a:buNone/>
            </a:pPr>
            <a:r>
              <a:rPr lang="en-GB" b="1" dirty="0" smtClean="0"/>
              <a:t>White border</a:t>
            </a:r>
            <a:endParaRPr lang="en-GB" b="1" dirty="0"/>
          </a:p>
        </p:txBody>
      </p:sp>
      <p:sp>
        <p:nvSpPr>
          <p:cNvPr id="6" name="Content Placeholder 5"/>
          <p:cNvSpPr>
            <a:spLocks noGrp="1"/>
          </p:cNvSpPr>
          <p:nvPr>
            <p:ph sz="half" idx="2"/>
          </p:nvPr>
        </p:nvSpPr>
        <p:spPr>
          <a:xfrm>
            <a:off x="3910519" y="1569027"/>
            <a:ext cx="3754878" cy="5032375"/>
          </a:xfrm>
          <a:ln w="28575">
            <a:solidFill>
              <a:srgbClr val="00B050"/>
            </a:solidFill>
          </a:ln>
        </p:spPr>
        <p:txBody>
          <a:bodyPr>
            <a:noAutofit/>
          </a:bodyPr>
          <a:lstStyle/>
          <a:p>
            <a:pPr marL="0" indent="0">
              <a:buNone/>
            </a:pPr>
            <a:r>
              <a:rPr lang="en-GB" sz="2400" b="1" dirty="0" smtClean="0">
                <a:solidFill>
                  <a:srgbClr val="00B050"/>
                </a:solidFill>
              </a:rPr>
              <a:t>It’s </a:t>
            </a:r>
            <a:r>
              <a:rPr lang="en-GB" sz="2200" b="1" dirty="0" smtClean="0">
                <a:solidFill>
                  <a:srgbClr val="00B050"/>
                </a:solidFill>
              </a:rPr>
              <a:t>‘time’ to think about this issue</a:t>
            </a:r>
            <a:endParaRPr lang="en-GB" sz="2200" b="1" dirty="0">
              <a:solidFill>
                <a:srgbClr val="00B050"/>
              </a:solidFill>
            </a:endParaRPr>
          </a:p>
          <a:p>
            <a:pPr>
              <a:buFont typeface="Calibri" panose="020F0502020204030204" pitchFamily="34" charset="0"/>
              <a:buChar char="→"/>
            </a:pPr>
            <a:endParaRPr lang="en-GB" sz="200" b="1" dirty="0">
              <a:solidFill>
                <a:srgbClr val="00B050"/>
              </a:solidFill>
            </a:endParaRPr>
          </a:p>
          <a:p>
            <a:pPr marL="0" indent="0">
              <a:buNone/>
            </a:pPr>
            <a:r>
              <a:rPr lang="en-GB" sz="2400" b="1" dirty="0">
                <a:solidFill>
                  <a:srgbClr val="00B050"/>
                </a:solidFill>
              </a:rPr>
              <a:t>Blood, fire, </a:t>
            </a:r>
            <a:r>
              <a:rPr lang="en-GB" sz="2400" b="1" dirty="0" smtClean="0">
                <a:solidFill>
                  <a:srgbClr val="00B050"/>
                </a:solidFill>
              </a:rPr>
              <a:t>jarring </a:t>
            </a:r>
            <a:endParaRPr lang="en-GB" sz="2400" b="1" dirty="0">
              <a:solidFill>
                <a:srgbClr val="00B050"/>
              </a:solidFill>
            </a:endParaRPr>
          </a:p>
          <a:p>
            <a:pPr>
              <a:buFont typeface="Calibri" panose="020F0502020204030204" pitchFamily="34" charset="0"/>
              <a:buChar char="→"/>
            </a:pPr>
            <a:endParaRPr lang="en-GB" sz="1200" b="1" dirty="0">
              <a:solidFill>
                <a:srgbClr val="00B050"/>
              </a:solidFill>
            </a:endParaRPr>
          </a:p>
          <a:p>
            <a:pPr marL="0" indent="0">
              <a:buNone/>
            </a:pPr>
            <a:r>
              <a:rPr lang="en-GB" sz="2200" b="1" dirty="0">
                <a:solidFill>
                  <a:srgbClr val="00B050"/>
                </a:solidFill>
              </a:rPr>
              <a:t>Overbearing presence, barring entrance, </a:t>
            </a:r>
            <a:r>
              <a:rPr lang="en-GB" sz="2200" b="1" dirty="0" smtClean="0">
                <a:solidFill>
                  <a:srgbClr val="00B050"/>
                </a:solidFill>
              </a:rPr>
              <a:t>power/helplessness, colour mismatch </a:t>
            </a:r>
            <a:r>
              <a:rPr lang="en-GB" sz="1800" b="1" dirty="0" smtClean="0">
                <a:solidFill>
                  <a:srgbClr val="00B050"/>
                </a:solidFill>
              </a:rPr>
              <a:t>(in this American colour scheme, she doesn’t belong)</a:t>
            </a:r>
            <a:endParaRPr lang="en-GB" sz="1800" b="1" dirty="0">
              <a:solidFill>
                <a:srgbClr val="00B050"/>
              </a:solidFill>
            </a:endParaRPr>
          </a:p>
          <a:p>
            <a:pPr>
              <a:buFont typeface="Calibri" panose="020F0502020204030204" pitchFamily="34" charset="0"/>
              <a:buChar char="→"/>
            </a:pPr>
            <a:endParaRPr lang="en-GB" sz="100" b="1" dirty="0">
              <a:solidFill>
                <a:srgbClr val="00B050"/>
              </a:solidFill>
            </a:endParaRPr>
          </a:p>
          <a:p>
            <a:pPr marL="0" indent="0">
              <a:buNone/>
            </a:pPr>
            <a:r>
              <a:rPr lang="en-GB" sz="2400" b="1" dirty="0">
                <a:solidFill>
                  <a:srgbClr val="00B050"/>
                </a:solidFill>
              </a:rPr>
              <a:t>Rhetoric vs. </a:t>
            </a:r>
            <a:r>
              <a:rPr lang="en-GB" sz="2400" b="1" dirty="0" smtClean="0">
                <a:solidFill>
                  <a:srgbClr val="00B050"/>
                </a:solidFill>
              </a:rPr>
              <a:t>reality (for some)</a:t>
            </a:r>
          </a:p>
          <a:p>
            <a:pPr>
              <a:buFont typeface="Calibri" panose="020F0502020204030204" pitchFamily="34" charset="0"/>
              <a:buChar char="→"/>
            </a:pPr>
            <a:endParaRPr lang="en-GB" sz="1000" b="1" dirty="0" smtClean="0">
              <a:solidFill>
                <a:srgbClr val="00B050"/>
              </a:solidFill>
            </a:endParaRPr>
          </a:p>
          <a:p>
            <a:pPr marL="0" indent="0">
              <a:buNone/>
            </a:pPr>
            <a:r>
              <a:rPr lang="en-GB" sz="2400" b="1" dirty="0" smtClean="0">
                <a:solidFill>
                  <a:srgbClr val="00B050"/>
                </a:solidFill>
              </a:rPr>
              <a:t>America is for whites</a:t>
            </a:r>
            <a:endParaRPr lang="en-GB" sz="2400" b="1" dirty="0">
              <a:solidFill>
                <a:srgbClr val="00B050"/>
              </a:solidFill>
            </a:endParaRPr>
          </a:p>
        </p:txBody>
      </p:sp>
      <p:sp>
        <p:nvSpPr>
          <p:cNvPr id="7" name="Content Placeholder 5"/>
          <p:cNvSpPr txBox="1">
            <a:spLocks/>
          </p:cNvSpPr>
          <p:nvPr/>
        </p:nvSpPr>
        <p:spPr>
          <a:xfrm>
            <a:off x="8287966" y="1569026"/>
            <a:ext cx="3657600" cy="5032375"/>
          </a:xfrm>
          <a:prstGeom prst="rect">
            <a:avLst/>
          </a:prstGeom>
          <a:ln w="28575">
            <a:solidFill>
              <a:srgbClr val="C0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u="sng" dirty="0" smtClean="0">
                <a:solidFill>
                  <a:srgbClr val="C00000"/>
                </a:solidFill>
              </a:rPr>
              <a:t>Time magazine: readership? </a:t>
            </a:r>
            <a:r>
              <a:rPr lang="en-GB" sz="2400" u="sng" dirty="0">
                <a:solidFill>
                  <a:srgbClr val="C00000"/>
                </a:solidFill>
              </a:rPr>
              <a:t>p</a:t>
            </a:r>
            <a:r>
              <a:rPr lang="en-GB" sz="2400" u="sng" dirty="0" smtClean="0">
                <a:solidFill>
                  <a:srgbClr val="C00000"/>
                </a:solidFill>
              </a:rPr>
              <a:t>olitical leaning?</a:t>
            </a:r>
          </a:p>
          <a:p>
            <a:pPr>
              <a:buFont typeface="Calibri" panose="020F0502020204030204" pitchFamily="34" charset="0"/>
              <a:buChar char="→"/>
            </a:pPr>
            <a:endParaRPr lang="en-GB" sz="100" u="sng" dirty="0">
              <a:solidFill>
                <a:srgbClr val="C00000"/>
              </a:solidFill>
            </a:endParaRPr>
          </a:p>
          <a:p>
            <a:pPr marL="0" indent="0">
              <a:buNone/>
            </a:pPr>
            <a:r>
              <a:rPr lang="en-GB" sz="2400" u="sng" dirty="0" smtClean="0">
                <a:solidFill>
                  <a:srgbClr val="C00000"/>
                </a:solidFill>
              </a:rPr>
              <a:t>Colour of Republican Party</a:t>
            </a:r>
          </a:p>
          <a:p>
            <a:pPr>
              <a:buFont typeface="Calibri" panose="020F0502020204030204" pitchFamily="34" charset="0"/>
              <a:buChar char="→"/>
            </a:pPr>
            <a:endParaRPr lang="en-GB" sz="1400" u="sng" dirty="0">
              <a:solidFill>
                <a:srgbClr val="C00000"/>
              </a:solidFill>
            </a:endParaRPr>
          </a:p>
          <a:p>
            <a:pPr marL="0" indent="0">
              <a:buNone/>
            </a:pPr>
            <a:r>
              <a:rPr lang="en-GB" sz="2400" u="sng" dirty="0" smtClean="0">
                <a:solidFill>
                  <a:srgbClr val="C00000"/>
                </a:solidFill>
              </a:rPr>
              <a:t>What events does it refer to? What does it comment on? </a:t>
            </a:r>
          </a:p>
          <a:p>
            <a:pPr>
              <a:buFont typeface="Calibri" panose="020F0502020204030204" pitchFamily="34" charset="0"/>
              <a:buChar char="→"/>
            </a:pPr>
            <a:endParaRPr lang="en-GB" sz="2000" u="sng" dirty="0">
              <a:solidFill>
                <a:srgbClr val="C00000"/>
              </a:solidFill>
            </a:endParaRPr>
          </a:p>
          <a:p>
            <a:pPr marL="0" indent="0">
              <a:buNone/>
            </a:pPr>
            <a:r>
              <a:rPr lang="en-GB" sz="2400" u="sng" dirty="0">
                <a:solidFill>
                  <a:srgbClr val="C00000"/>
                </a:solidFill>
              </a:rPr>
              <a:t>How have US immigration policies changed over </a:t>
            </a:r>
            <a:r>
              <a:rPr lang="en-GB" sz="2400" u="sng" dirty="0" smtClean="0">
                <a:solidFill>
                  <a:srgbClr val="C00000"/>
                </a:solidFill>
              </a:rPr>
              <a:t>time?</a:t>
            </a:r>
          </a:p>
          <a:p>
            <a:pPr>
              <a:buFont typeface="Calibri" panose="020F0502020204030204" pitchFamily="34" charset="0"/>
              <a:buChar char="→"/>
            </a:pPr>
            <a:endParaRPr lang="en-GB" sz="1600" u="sng" dirty="0" smtClean="0">
              <a:solidFill>
                <a:srgbClr val="C00000"/>
              </a:solidFill>
            </a:endParaRPr>
          </a:p>
          <a:p>
            <a:pPr marL="0" indent="0">
              <a:buNone/>
            </a:pPr>
            <a:r>
              <a:rPr lang="en-GB" sz="2400" u="sng" dirty="0" smtClean="0">
                <a:solidFill>
                  <a:srgbClr val="C00000"/>
                </a:solidFill>
              </a:rPr>
              <a:t>Who </a:t>
            </a:r>
            <a:r>
              <a:rPr lang="en-GB" sz="2400" u="sng" dirty="0">
                <a:solidFill>
                  <a:srgbClr val="C00000"/>
                </a:solidFill>
              </a:rPr>
              <a:t>belongs in the U.S</a:t>
            </a:r>
            <a:r>
              <a:rPr lang="en-GB" sz="2400" u="sng" dirty="0" smtClean="0">
                <a:solidFill>
                  <a:srgbClr val="C00000"/>
                </a:solidFill>
              </a:rPr>
              <a:t>.?</a:t>
            </a:r>
          </a:p>
          <a:p>
            <a:pPr>
              <a:buFont typeface="Calibri" panose="020F0502020204030204" pitchFamily="34" charset="0"/>
              <a:buChar char="→"/>
            </a:pPr>
            <a:endParaRPr lang="en-GB" sz="3600" u="sng" dirty="0">
              <a:solidFill>
                <a:srgbClr val="C00000"/>
              </a:solidFill>
            </a:endParaRPr>
          </a:p>
        </p:txBody>
      </p:sp>
      <p:sp>
        <p:nvSpPr>
          <p:cNvPr id="2" name="Right Arrow 1"/>
          <p:cNvSpPr/>
          <p:nvPr/>
        </p:nvSpPr>
        <p:spPr>
          <a:xfrm>
            <a:off x="3297005" y="1643974"/>
            <a:ext cx="622569" cy="484632"/>
          </a:xfrm>
          <a:prstGeom prst="right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Right Arrow 7"/>
          <p:cNvSpPr/>
          <p:nvPr/>
        </p:nvSpPr>
        <p:spPr>
          <a:xfrm>
            <a:off x="3297005" y="2452796"/>
            <a:ext cx="622569" cy="484632"/>
          </a:xfrm>
          <a:prstGeom prst="right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Right Arrow 8"/>
          <p:cNvSpPr/>
          <p:nvPr/>
        </p:nvSpPr>
        <p:spPr>
          <a:xfrm>
            <a:off x="3297005" y="3433236"/>
            <a:ext cx="622569" cy="484632"/>
          </a:xfrm>
          <a:prstGeom prst="right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Right Arrow 9"/>
          <p:cNvSpPr/>
          <p:nvPr/>
        </p:nvSpPr>
        <p:spPr>
          <a:xfrm>
            <a:off x="3297005" y="4898308"/>
            <a:ext cx="622569" cy="484632"/>
          </a:xfrm>
          <a:prstGeom prst="right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Right Arrow 10"/>
          <p:cNvSpPr/>
          <p:nvPr/>
        </p:nvSpPr>
        <p:spPr>
          <a:xfrm>
            <a:off x="3297005" y="5852808"/>
            <a:ext cx="622569" cy="484632"/>
          </a:xfrm>
          <a:prstGeom prst="right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2" name="Right Arrow 11"/>
          <p:cNvSpPr/>
          <p:nvPr/>
        </p:nvSpPr>
        <p:spPr>
          <a:xfrm>
            <a:off x="7665397" y="1643974"/>
            <a:ext cx="622569" cy="484632"/>
          </a:xfrm>
          <a:prstGeom prst="right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Right Arrow 12"/>
          <p:cNvSpPr/>
          <p:nvPr/>
        </p:nvSpPr>
        <p:spPr>
          <a:xfrm>
            <a:off x="7671881" y="2497674"/>
            <a:ext cx="622569" cy="484632"/>
          </a:xfrm>
          <a:prstGeom prst="right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4" name="Right Arrow 13"/>
          <p:cNvSpPr/>
          <p:nvPr/>
        </p:nvSpPr>
        <p:spPr>
          <a:xfrm>
            <a:off x="7671881" y="3537774"/>
            <a:ext cx="622569" cy="484632"/>
          </a:xfrm>
          <a:prstGeom prst="right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Right Arrow 14"/>
          <p:cNvSpPr/>
          <p:nvPr/>
        </p:nvSpPr>
        <p:spPr>
          <a:xfrm>
            <a:off x="7671881" y="4898308"/>
            <a:ext cx="622569" cy="484632"/>
          </a:xfrm>
          <a:prstGeom prst="right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6" name="Right Arrow 15"/>
          <p:cNvSpPr/>
          <p:nvPr/>
        </p:nvSpPr>
        <p:spPr>
          <a:xfrm>
            <a:off x="7671881" y="5956206"/>
            <a:ext cx="622569" cy="484632"/>
          </a:xfrm>
          <a:prstGeom prst="right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193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animBg="1"/>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369" y="0"/>
            <a:ext cx="10255347" cy="836712"/>
          </a:xfrm>
        </p:spPr>
        <p:txBody>
          <a:bodyPr>
            <a:normAutofit/>
          </a:bodyPr>
          <a:lstStyle/>
          <a:p>
            <a:r>
              <a:rPr lang="en-GB" sz="3600" b="1" dirty="0">
                <a:solidFill>
                  <a:schemeClr val="accent1">
                    <a:lumMod val="50000"/>
                  </a:schemeClr>
                </a:solidFill>
              </a:rPr>
              <a:t>Analyse </a:t>
            </a:r>
            <a:r>
              <a:rPr lang="en-GB" sz="3600" b="1" dirty="0" smtClean="0">
                <a:solidFill>
                  <a:schemeClr val="accent1">
                    <a:lumMod val="50000"/>
                  </a:schemeClr>
                </a:solidFill>
              </a:rPr>
              <a:t>a text</a:t>
            </a:r>
            <a:endParaRPr lang="en-GB" sz="3600" b="1" dirty="0">
              <a:solidFill>
                <a:schemeClr val="accent1">
                  <a:lumMod val="50000"/>
                </a:schemeClr>
              </a:solidFill>
              <a:effectLst>
                <a:outerShdw blurRad="38100" dist="38100" dir="2700000" algn="tl">
                  <a:srgbClr val="000000">
                    <a:alpha val="43137"/>
                  </a:srgbClr>
                </a:outerShdw>
              </a:effectLst>
            </a:endParaRPr>
          </a:p>
        </p:txBody>
      </p:sp>
      <p:sp>
        <p:nvSpPr>
          <p:cNvPr id="5" name="Rectangle 4"/>
          <p:cNvSpPr/>
          <p:nvPr/>
        </p:nvSpPr>
        <p:spPr>
          <a:xfrm>
            <a:off x="6859842" y="1292809"/>
            <a:ext cx="5027358" cy="1677382"/>
          </a:xfrm>
          <a:prstGeom prst="rect">
            <a:avLst/>
          </a:prstGeom>
          <a:solidFill>
            <a:schemeClr val="bg1">
              <a:lumMod val="85000"/>
            </a:schemeClr>
          </a:solidFill>
        </p:spPr>
        <p:txBody>
          <a:bodyPr wrap="square">
            <a:spAutoFit/>
          </a:bodyPr>
          <a:lstStyle/>
          <a:p>
            <a:r>
              <a:rPr lang="en-GB" sz="2000" dirty="0"/>
              <a:t>Describes/outlines/summarises/ defines a theory, a viewpoint or a situation</a:t>
            </a:r>
          </a:p>
          <a:p>
            <a:endParaRPr lang="en-GB" sz="1100" dirty="0"/>
          </a:p>
          <a:p>
            <a:r>
              <a:rPr lang="en-GB" sz="2000" dirty="0"/>
              <a:t>Provides context (background) to a subject</a:t>
            </a:r>
          </a:p>
          <a:p>
            <a:endParaRPr lang="en-GB" sz="1050" b="1" dirty="0"/>
          </a:p>
          <a:p>
            <a:r>
              <a:rPr lang="en-GB" sz="2000" b="1" dirty="0"/>
              <a:t>= Tells or restates</a:t>
            </a:r>
          </a:p>
        </p:txBody>
      </p:sp>
      <p:sp>
        <p:nvSpPr>
          <p:cNvPr id="6" name="Rectangle 5"/>
          <p:cNvSpPr/>
          <p:nvPr/>
        </p:nvSpPr>
        <p:spPr>
          <a:xfrm>
            <a:off x="6870186" y="3596236"/>
            <a:ext cx="5017014" cy="2492990"/>
          </a:xfrm>
          <a:prstGeom prst="rect">
            <a:avLst/>
          </a:prstGeom>
          <a:solidFill>
            <a:srgbClr val="98D490"/>
          </a:solidFill>
        </p:spPr>
        <p:txBody>
          <a:bodyPr wrap="square">
            <a:spAutoFit/>
          </a:bodyPr>
          <a:lstStyle/>
          <a:p>
            <a:r>
              <a:rPr lang="en-GB" sz="2000" dirty="0"/>
              <a:t>Compares/explores/assesses strengths and weaknesses </a:t>
            </a:r>
            <a:r>
              <a:rPr lang="en-GB" sz="2000" dirty="0" smtClean="0"/>
              <a:t>(to understand </a:t>
            </a:r>
            <a:r>
              <a:rPr lang="en-GB" sz="2000" dirty="0"/>
              <a:t>complexity and depth)</a:t>
            </a:r>
          </a:p>
          <a:p>
            <a:endParaRPr lang="en-GB" sz="700" dirty="0"/>
          </a:p>
          <a:p>
            <a:r>
              <a:rPr lang="en-GB" sz="2000" dirty="0"/>
              <a:t>Provides reasons and draws informed conclusions</a:t>
            </a:r>
          </a:p>
          <a:p>
            <a:endParaRPr lang="en-GB" sz="900" dirty="0"/>
          </a:p>
          <a:p>
            <a:r>
              <a:rPr lang="en-GB" sz="2000" b="1" dirty="0"/>
              <a:t>= Comments, makes links and shows implications</a:t>
            </a:r>
          </a:p>
        </p:txBody>
      </p:sp>
      <p:sp>
        <p:nvSpPr>
          <p:cNvPr id="7" name="Title 1"/>
          <p:cNvSpPr txBox="1">
            <a:spLocks/>
          </p:cNvSpPr>
          <p:nvPr/>
        </p:nvSpPr>
        <p:spPr>
          <a:xfrm>
            <a:off x="6859842" y="673394"/>
            <a:ext cx="3682752"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t>Description</a:t>
            </a:r>
          </a:p>
        </p:txBody>
      </p:sp>
      <p:sp>
        <p:nvSpPr>
          <p:cNvPr id="8" name="Title 1"/>
          <p:cNvSpPr txBox="1">
            <a:spLocks/>
          </p:cNvSpPr>
          <p:nvPr/>
        </p:nvSpPr>
        <p:spPr>
          <a:xfrm>
            <a:off x="6859841" y="3085175"/>
            <a:ext cx="3672408"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rgbClr val="00B050"/>
                </a:solidFill>
              </a:rPr>
              <a:t>Analysis &amp; Evaluation</a:t>
            </a:r>
            <a:endParaRPr lang="en-GB" sz="2800" dirty="0">
              <a:solidFill>
                <a:srgbClr val="00B050"/>
              </a:solidFill>
            </a:endParaRPr>
          </a:p>
        </p:txBody>
      </p:sp>
      <p:sp>
        <p:nvSpPr>
          <p:cNvPr id="3" name="TextBox 2"/>
          <p:cNvSpPr txBox="1"/>
          <p:nvPr/>
        </p:nvSpPr>
        <p:spPr>
          <a:xfrm>
            <a:off x="3344180" y="1138061"/>
            <a:ext cx="1944216" cy="1815882"/>
          </a:xfrm>
          <a:prstGeom prst="rect">
            <a:avLst/>
          </a:prstGeom>
          <a:noFill/>
        </p:spPr>
        <p:txBody>
          <a:bodyPr wrap="square" rtlCol="0">
            <a:spAutoFit/>
          </a:bodyPr>
          <a:lstStyle/>
          <a:p>
            <a:r>
              <a:rPr lang="en-GB" sz="2800" dirty="0"/>
              <a:t>What?</a:t>
            </a:r>
          </a:p>
          <a:p>
            <a:r>
              <a:rPr lang="en-GB" sz="2800" dirty="0"/>
              <a:t>When?</a:t>
            </a:r>
          </a:p>
          <a:p>
            <a:r>
              <a:rPr lang="en-GB" sz="2800" dirty="0"/>
              <a:t>Who?</a:t>
            </a:r>
          </a:p>
          <a:p>
            <a:r>
              <a:rPr lang="en-GB" sz="2800" dirty="0"/>
              <a:t>Where?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7086" y="1196808"/>
            <a:ext cx="1050919" cy="1757136"/>
          </a:xfrm>
          <a:prstGeom prst="rect">
            <a:avLst/>
          </a:prstGeom>
        </p:spPr>
      </p:pic>
      <p:sp>
        <p:nvSpPr>
          <p:cNvPr id="11" name="Right Arrow 10"/>
          <p:cNvSpPr/>
          <p:nvPr/>
        </p:nvSpPr>
        <p:spPr>
          <a:xfrm>
            <a:off x="5288396" y="1522286"/>
            <a:ext cx="1167644" cy="835352"/>
          </a:xfrm>
          <a:prstGeom prst="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5288396" y="4040349"/>
            <a:ext cx="1167644" cy="835352"/>
          </a:xfrm>
          <a:prstGeom prst="rightArrow">
            <a:avLst/>
          </a:prstGeom>
          <a:solidFill>
            <a:srgbClr val="98D4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351519" y="3477495"/>
            <a:ext cx="2319772" cy="1815882"/>
          </a:xfrm>
          <a:prstGeom prst="rect">
            <a:avLst/>
          </a:prstGeom>
          <a:noFill/>
        </p:spPr>
        <p:txBody>
          <a:bodyPr wrap="square" rtlCol="0">
            <a:spAutoFit/>
          </a:bodyPr>
          <a:lstStyle/>
          <a:p>
            <a:r>
              <a:rPr lang="en-GB" sz="2800" b="1" dirty="0">
                <a:solidFill>
                  <a:srgbClr val="00B050"/>
                </a:solidFill>
              </a:rPr>
              <a:t>Why?</a:t>
            </a:r>
          </a:p>
          <a:p>
            <a:r>
              <a:rPr lang="en-GB" sz="2800" b="1" dirty="0">
                <a:solidFill>
                  <a:srgbClr val="00B050"/>
                </a:solidFill>
              </a:rPr>
              <a:t>How?</a:t>
            </a:r>
          </a:p>
          <a:p>
            <a:r>
              <a:rPr lang="en-GB" sz="2800" b="1" dirty="0">
                <a:solidFill>
                  <a:srgbClr val="00B050"/>
                </a:solidFill>
              </a:rPr>
              <a:t>So what? </a:t>
            </a:r>
          </a:p>
          <a:p>
            <a:r>
              <a:rPr lang="en-GB" sz="2800" b="1" dirty="0">
                <a:solidFill>
                  <a:srgbClr val="00B050"/>
                </a:solidFill>
              </a:rPr>
              <a:t>What next?</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926" y="3477495"/>
            <a:ext cx="1009209" cy="1687396"/>
          </a:xfrm>
          <a:prstGeom prst="rect">
            <a:avLst/>
          </a:prstGeom>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6492" y="5301208"/>
            <a:ext cx="927637" cy="155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344180" y="5929168"/>
            <a:ext cx="1944216" cy="954107"/>
          </a:xfrm>
          <a:prstGeom prst="rect">
            <a:avLst/>
          </a:prstGeom>
          <a:noFill/>
        </p:spPr>
        <p:txBody>
          <a:bodyPr wrap="square" rtlCol="0">
            <a:spAutoFit/>
          </a:bodyPr>
          <a:lstStyle/>
          <a:p>
            <a:r>
              <a:rPr lang="en-GB" sz="2800" u="sng" dirty="0">
                <a:solidFill>
                  <a:srgbClr val="C00000"/>
                </a:solidFill>
              </a:rPr>
              <a:t>How do you know?</a:t>
            </a:r>
          </a:p>
        </p:txBody>
      </p:sp>
      <p:sp>
        <p:nvSpPr>
          <p:cNvPr id="16" name="Right Arrow 15"/>
          <p:cNvSpPr/>
          <p:nvPr/>
        </p:nvSpPr>
        <p:spPr>
          <a:xfrm>
            <a:off x="5288396" y="5929167"/>
            <a:ext cx="1171424" cy="835352"/>
          </a:xfrm>
          <a:prstGeom prst="rightArrow">
            <a:avLst/>
          </a:prstGeom>
          <a:solidFill>
            <a:srgbClr val="FF4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p:cNvSpPr txBox="1">
            <a:spLocks/>
          </p:cNvSpPr>
          <p:nvPr/>
        </p:nvSpPr>
        <p:spPr>
          <a:xfrm>
            <a:off x="6870186" y="6164091"/>
            <a:ext cx="3672408"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u="sng" dirty="0">
                <a:solidFill>
                  <a:srgbClr val="C00000"/>
                </a:solidFill>
              </a:rPr>
              <a:t>Scholarly support</a:t>
            </a:r>
          </a:p>
        </p:txBody>
      </p:sp>
    </p:spTree>
    <p:extLst>
      <p:ext uri="{BB962C8B-B14F-4D97-AF65-F5344CB8AC3E}">
        <p14:creationId xmlns:p14="http://schemas.microsoft.com/office/powerpoint/2010/main" val="368748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1544" y="-171400"/>
            <a:ext cx="8229600" cy="1143000"/>
          </a:xfrm>
        </p:spPr>
        <p:txBody>
          <a:bodyPr>
            <a:normAutofit/>
          </a:bodyPr>
          <a:lstStyle/>
          <a:p>
            <a:pPr algn="ctr"/>
            <a:r>
              <a:rPr lang="en-GB" b="1" dirty="0">
                <a:solidFill>
                  <a:schemeClr val="accent1">
                    <a:lumMod val="50000"/>
                  </a:schemeClr>
                </a:solidFill>
              </a:rPr>
              <a:t>Writing exercise with an image</a:t>
            </a:r>
          </a:p>
        </p:txBody>
      </p:sp>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492939" y="858145"/>
            <a:ext cx="4027265" cy="56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34677" y="6373352"/>
            <a:ext cx="8909811" cy="430887"/>
          </a:xfrm>
          <a:prstGeom prst="rect">
            <a:avLst/>
          </a:prstGeom>
          <a:noFill/>
        </p:spPr>
        <p:txBody>
          <a:bodyPr wrap="none" rtlCol="0">
            <a:spAutoFit/>
          </a:bodyPr>
          <a:lstStyle/>
          <a:p>
            <a:r>
              <a:rPr lang="en-GB" sz="1200" dirty="0"/>
              <a:t>The British Museum </a:t>
            </a:r>
          </a:p>
          <a:p>
            <a:r>
              <a:rPr lang="en-GB" sz="1000" dirty="0"/>
              <a:t>http://www.britishmuseum.org/research/collection_online/collection_object_details.aspx?objectId=3203249&amp;partId=1&amp;people=106348&amp;peoA=106348-2-60&amp;page=1</a:t>
            </a:r>
          </a:p>
        </p:txBody>
      </p:sp>
      <p:sp>
        <p:nvSpPr>
          <p:cNvPr id="5" name="Title 1"/>
          <p:cNvSpPr txBox="1">
            <a:spLocks/>
          </p:cNvSpPr>
          <p:nvPr/>
        </p:nvSpPr>
        <p:spPr>
          <a:xfrm>
            <a:off x="616261" y="1433945"/>
            <a:ext cx="4357639" cy="40208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chemeClr val="accent1">
                    <a:lumMod val="50000"/>
                  </a:schemeClr>
                </a:solidFill>
              </a:rPr>
              <a:t>3 stages:</a:t>
            </a:r>
            <a:br>
              <a:rPr lang="en-GB" sz="3600" b="1" dirty="0" smtClean="0">
                <a:solidFill>
                  <a:schemeClr val="accent1">
                    <a:lumMod val="50000"/>
                  </a:schemeClr>
                </a:solidFill>
              </a:rPr>
            </a:br>
            <a:r>
              <a:rPr lang="en-GB" sz="3600" b="1" dirty="0" smtClean="0">
                <a:solidFill>
                  <a:srgbClr val="C00000"/>
                </a:solidFill>
              </a:rPr>
              <a:t/>
            </a:r>
            <a:br>
              <a:rPr lang="en-GB" sz="3600" b="1" dirty="0" smtClean="0">
                <a:solidFill>
                  <a:srgbClr val="C00000"/>
                </a:solidFill>
              </a:rPr>
            </a:br>
            <a:r>
              <a:rPr lang="en-GB" sz="3600" b="1" dirty="0" smtClean="0">
                <a:solidFill>
                  <a:srgbClr val="C00000"/>
                </a:solidFill>
              </a:rPr>
              <a:t>	</a:t>
            </a:r>
            <a:r>
              <a:rPr lang="en-GB" sz="3600" b="1" dirty="0" smtClean="0"/>
              <a:t>Description</a:t>
            </a:r>
            <a:r>
              <a:rPr lang="en-GB" sz="3600" b="1" dirty="0" smtClean="0">
                <a:solidFill>
                  <a:srgbClr val="C00000"/>
                </a:solidFill>
              </a:rPr>
              <a:t/>
            </a:r>
            <a:br>
              <a:rPr lang="en-GB" sz="3600" b="1" dirty="0" smtClean="0">
                <a:solidFill>
                  <a:srgbClr val="C00000"/>
                </a:solidFill>
              </a:rPr>
            </a:br>
            <a:r>
              <a:rPr lang="en-GB" sz="3600" b="1" dirty="0" smtClean="0">
                <a:solidFill>
                  <a:srgbClr val="C00000"/>
                </a:solidFill>
              </a:rPr>
              <a:t>	</a:t>
            </a:r>
            <a:r>
              <a:rPr lang="en-GB" sz="3600" b="1" dirty="0" smtClean="0">
                <a:solidFill>
                  <a:srgbClr val="00B050"/>
                </a:solidFill>
              </a:rPr>
              <a:t>Analysis</a:t>
            </a:r>
            <a:r>
              <a:rPr lang="en-GB" sz="3600" b="1" dirty="0" smtClean="0">
                <a:solidFill>
                  <a:srgbClr val="C00000"/>
                </a:solidFill>
              </a:rPr>
              <a:t/>
            </a:r>
            <a:br>
              <a:rPr lang="en-GB" sz="3600" b="1" dirty="0" smtClean="0">
                <a:solidFill>
                  <a:srgbClr val="C00000"/>
                </a:solidFill>
              </a:rPr>
            </a:br>
            <a:r>
              <a:rPr lang="en-GB" sz="3600" b="1" dirty="0" smtClean="0">
                <a:solidFill>
                  <a:srgbClr val="C00000"/>
                </a:solidFill>
              </a:rPr>
              <a:t>	Critical analysis</a:t>
            </a:r>
            <a:endParaRPr lang="en-GB" sz="3600" b="1" dirty="0">
              <a:solidFill>
                <a:srgbClr val="C00000"/>
              </a:solidFill>
            </a:endParaRPr>
          </a:p>
        </p:txBody>
      </p:sp>
    </p:spTree>
    <p:extLst>
      <p:ext uri="{BB962C8B-B14F-4D97-AF65-F5344CB8AC3E}">
        <p14:creationId xmlns:p14="http://schemas.microsoft.com/office/powerpoint/2010/main" val="36297104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9259" r="1549"/>
          <a:stretch/>
        </p:blipFill>
        <p:spPr>
          <a:xfrm>
            <a:off x="1786926" y="5969408"/>
            <a:ext cx="1786268" cy="888591"/>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50883"/>
          <a:stretch/>
        </p:blipFill>
        <p:spPr>
          <a:xfrm>
            <a:off x="0" y="5967730"/>
            <a:ext cx="1786925" cy="890269"/>
          </a:xfrm>
          <a:prstGeom prst="rect">
            <a:avLst/>
          </a:prstGeom>
        </p:spPr>
      </p:pic>
      <p:sp>
        <p:nvSpPr>
          <p:cNvPr id="7" name="Rectangle 6"/>
          <p:cNvSpPr/>
          <p:nvPr/>
        </p:nvSpPr>
        <p:spPr>
          <a:xfrm>
            <a:off x="3573194" y="5967730"/>
            <a:ext cx="8618806" cy="890269"/>
          </a:xfrm>
          <a:prstGeom prst="rect">
            <a:avLst/>
          </a:prstGeom>
          <a:solidFill>
            <a:srgbClr val="1A0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2355776" y="257529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latin typeface="Gill Sans MT" panose="020B0502020104020203" pitchFamily="34" charset="0"/>
              </a:rPr>
              <a:t>Thank you</a:t>
            </a:r>
            <a:endParaRPr lang="en-GB" dirty="0">
              <a:latin typeface="Gill Sans MT" panose="020B0502020104020203" pitchFamily="34" charset="0"/>
            </a:endParaRPr>
          </a:p>
        </p:txBody>
      </p:sp>
    </p:spTree>
    <p:extLst>
      <p:ext uri="{BB962C8B-B14F-4D97-AF65-F5344CB8AC3E}">
        <p14:creationId xmlns:p14="http://schemas.microsoft.com/office/powerpoint/2010/main" val="1518449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815" y="1916833"/>
            <a:ext cx="11555186" cy="3777283"/>
          </a:xfrm>
        </p:spPr>
        <p:txBody>
          <a:bodyPr/>
          <a:lstStyle/>
          <a:p>
            <a:pPr marL="514350" indent="-514350">
              <a:buAutoNum type="arabicPeriod"/>
            </a:pPr>
            <a:r>
              <a:rPr lang="en-GB" dirty="0"/>
              <a:t>Work in pairs or small groups.</a:t>
            </a:r>
          </a:p>
          <a:p>
            <a:pPr marL="514350" indent="-514350">
              <a:buAutoNum type="arabicPeriod"/>
            </a:pPr>
            <a:r>
              <a:rPr lang="en-GB" dirty="0"/>
              <a:t>Brainstorm ideas and jot them down (sentences, bullet points, key words).</a:t>
            </a:r>
          </a:p>
        </p:txBody>
      </p:sp>
      <p:sp>
        <p:nvSpPr>
          <p:cNvPr id="4" name="Title 1"/>
          <p:cNvSpPr>
            <a:spLocks noGrp="1"/>
          </p:cNvSpPr>
          <p:nvPr>
            <p:ph type="title"/>
          </p:nvPr>
        </p:nvSpPr>
        <p:spPr/>
        <p:txBody>
          <a:bodyPr>
            <a:normAutofit/>
          </a:bodyPr>
          <a:lstStyle/>
          <a:p>
            <a:r>
              <a:rPr lang="en-GB" b="1" dirty="0">
                <a:solidFill>
                  <a:schemeClr val="accent1">
                    <a:lumMod val="50000"/>
                  </a:schemeClr>
                </a:solidFill>
              </a:rPr>
              <a:t>Writing exercise with an image</a:t>
            </a:r>
          </a:p>
        </p:txBody>
      </p:sp>
      <p:graphicFrame>
        <p:nvGraphicFramePr>
          <p:cNvPr id="2" name="Table 1"/>
          <p:cNvGraphicFramePr>
            <a:graphicFrameLocks noGrp="1"/>
          </p:cNvGraphicFramePr>
          <p:nvPr>
            <p:extLst>
              <p:ext uri="{D42A27DB-BD31-4B8C-83A1-F6EECF244321}">
                <p14:modId xmlns:p14="http://schemas.microsoft.com/office/powerpoint/2010/main" val="3633325072"/>
              </p:ext>
            </p:extLst>
          </p:nvPr>
        </p:nvGraphicFramePr>
        <p:xfrm>
          <a:off x="2121408" y="3249386"/>
          <a:ext cx="8595361" cy="3415430"/>
        </p:xfrm>
        <a:graphic>
          <a:graphicData uri="http://schemas.openxmlformats.org/drawingml/2006/table">
            <a:tbl>
              <a:tblPr firstRow="1" bandRow="1">
                <a:tableStyleId>{69CF1AB2-1976-4502-BF36-3FF5EA218861}</a:tableStyleId>
              </a:tblPr>
              <a:tblGrid>
                <a:gridCol w="2803576">
                  <a:extLst>
                    <a:ext uri="{9D8B030D-6E8A-4147-A177-3AD203B41FA5}">
                      <a16:colId xmlns:a16="http://schemas.microsoft.com/office/drawing/2014/main" val="20000"/>
                    </a:ext>
                  </a:extLst>
                </a:gridCol>
                <a:gridCol w="2973634">
                  <a:extLst>
                    <a:ext uri="{9D8B030D-6E8A-4147-A177-3AD203B41FA5}">
                      <a16:colId xmlns:a16="http://schemas.microsoft.com/office/drawing/2014/main" val="20001"/>
                    </a:ext>
                  </a:extLst>
                </a:gridCol>
                <a:gridCol w="2818151">
                  <a:extLst>
                    <a:ext uri="{9D8B030D-6E8A-4147-A177-3AD203B41FA5}">
                      <a16:colId xmlns:a16="http://schemas.microsoft.com/office/drawing/2014/main" val="20002"/>
                    </a:ext>
                  </a:extLst>
                </a:gridCol>
              </a:tblGrid>
              <a:tr h="603844">
                <a:tc>
                  <a:txBody>
                    <a:bodyPr/>
                    <a:lstStyle/>
                    <a:p>
                      <a:pPr algn="ctr"/>
                      <a:r>
                        <a:rPr lang="en-GB" dirty="0"/>
                        <a:t>Stage 1</a:t>
                      </a:r>
                    </a:p>
                  </a:txBody>
                  <a:tcPr/>
                </a:tc>
                <a:tc>
                  <a:txBody>
                    <a:bodyPr/>
                    <a:lstStyle/>
                    <a:p>
                      <a:pPr algn="ctr"/>
                      <a:r>
                        <a:rPr lang="en-GB" dirty="0"/>
                        <a:t>Stage 2</a:t>
                      </a:r>
                    </a:p>
                  </a:txBody>
                  <a:tcPr/>
                </a:tc>
                <a:tc>
                  <a:txBody>
                    <a:bodyPr/>
                    <a:lstStyle/>
                    <a:p>
                      <a:pPr algn="ctr"/>
                      <a:r>
                        <a:rPr lang="en-GB" dirty="0"/>
                        <a:t>Stage 3</a:t>
                      </a:r>
                    </a:p>
                  </a:txBody>
                  <a:tcPr/>
                </a:tc>
                <a:extLst>
                  <a:ext uri="{0D108BD9-81ED-4DB2-BD59-A6C34878D82A}">
                    <a16:rowId xmlns:a16="http://schemas.microsoft.com/office/drawing/2014/main" val="10000"/>
                  </a:ext>
                </a:extLst>
              </a:tr>
              <a:tr h="2811586">
                <a:tc>
                  <a:txBody>
                    <a:bodyPr/>
                    <a:lstStyle/>
                    <a:p>
                      <a:endParaRPr lang="en-GB" dirty="0"/>
                    </a:p>
                    <a:p>
                      <a:endParaRPr lang="en-GB" dirty="0"/>
                    </a:p>
                    <a:p>
                      <a:endParaRPr lang="en-GB" dirty="0"/>
                    </a:p>
                    <a:p>
                      <a:endParaRPr lang="en-GB" dirty="0"/>
                    </a:p>
                    <a:p>
                      <a:endParaRPr lang="en-GB" dirty="0"/>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51685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1115" y="188640"/>
            <a:ext cx="4860650" cy="3384376"/>
          </a:xfrm>
        </p:spPr>
        <p:txBody>
          <a:bodyPr>
            <a:noAutofit/>
          </a:bodyPr>
          <a:lstStyle/>
          <a:p>
            <a:r>
              <a:rPr lang="en-GB" sz="3600" b="1" dirty="0"/>
              <a:t>Stage 1: Description</a:t>
            </a:r>
            <a:br>
              <a:rPr lang="en-GB" sz="3600" b="1" dirty="0"/>
            </a:br>
            <a:r>
              <a:rPr lang="en-GB" sz="3600" b="1" dirty="0"/>
              <a:t/>
            </a:r>
            <a:br>
              <a:rPr lang="en-GB" sz="3600" b="1" dirty="0"/>
            </a:br>
            <a:r>
              <a:rPr lang="en-GB" sz="3200" b="1" dirty="0"/>
              <a:t>Look at the image</a:t>
            </a:r>
            <a:br>
              <a:rPr lang="en-GB" sz="3200" b="1" dirty="0"/>
            </a:br>
            <a:r>
              <a:rPr lang="en-GB" sz="1400" b="1" dirty="0"/>
              <a:t/>
            </a:r>
            <a:br>
              <a:rPr lang="en-GB" sz="1400" b="1" dirty="0"/>
            </a:br>
            <a:r>
              <a:rPr lang="en-GB" sz="3200" b="1" dirty="0"/>
              <a:t>- what do you </a:t>
            </a:r>
            <a:r>
              <a:rPr lang="en-GB" b="1" u="sng" dirty="0"/>
              <a:t>see</a:t>
            </a:r>
            <a:r>
              <a:rPr lang="en-GB" sz="3200" b="1" dirty="0"/>
              <a:t>?</a:t>
            </a: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021869" y="-1559"/>
            <a:ext cx="4912221" cy="686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749716732"/>
              </p:ext>
            </p:extLst>
          </p:nvPr>
        </p:nvGraphicFramePr>
        <p:xfrm>
          <a:off x="620483" y="4718957"/>
          <a:ext cx="4196446" cy="2045475"/>
        </p:xfrm>
        <a:graphic>
          <a:graphicData uri="http://schemas.openxmlformats.org/drawingml/2006/table">
            <a:tbl>
              <a:tblPr firstRow="1" bandRow="1">
                <a:tableStyleId>{69CF1AB2-1976-4502-BF36-3FF5EA218861}</a:tableStyleId>
              </a:tblPr>
              <a:tblGrid>
                <a:gridCol w="1608361">
                  <a:extLst>
                    <a:ext uri="{9D8B030D-6E8A-4147-A177-3AD203B41FA5}">
                      <a16:colId xmlns:a16="http://schemas.microsoft.com/office/drawing/2014/main" val="20000"/>
                    </a:ext>
                  </a:extLst>
                </a:gridCol>
                <a:gridCol w="1608361">
                  <a:extLst>
                    <a:ext uri="{9D8B030D-6E8A-4147-A177-3AD203B41FA5}">
                      <a16:colId xmlns:a16="http://schemas.microsoft.com/office/drawing/2014/main" val="20001"/>
                    </a:ext>
                  </a:extLst>
                </a:gridCol>
                <a:gridCol w="979724">
                  <a:extLst>
                    <a:ext uri="{9D8B030D-6E8A-4147-A177-3AD203B41FA5}">
                      <a16:colId xmlns:a16="http://schemas.microsoft.com/office/drawing/2014/main" val="20002"/>
                    </a:ext>
                  </a:extLst>
                </a:gridCol>
              </a:tblGrid>
              <a:tr h="663370">
                <a:tc>
                  <a:txBody>
                    <a:bodyPr/>
                    <a:lstStyle/>
                    <a:p>
                      <a:pPr algn="ctr"/>
                      <a:r>
                        <a:rPr lang="en-GB" dirty="0"/>
                        <a:t>Stage 1</a:t>
                      </a:r>
                    </a:p>
                    <a:p>
                      <a:pPr algn="ctr"/>
                      <a:r>
                        <a:rPr lang="en-GB" sz="1600" dirty="0"/>
                        <a:t>Description</a:t>
                      </a:r>
                      <a:endParaRPr lang="en-GB" dirty="0"/>
                    </a:p>
                  </a:txBody>
                  <a:tcPr/>
                </a:tc>
                <a:tc>
                  <a:txBody>
                    <a:bodyPr/>
                    <a:lstStyle/>
                    <a:p>
                      <a:pPr algn="ctr"/>
                      <a:r>
                        <a:rPr lang="en-GB" dirty="0"/>
                        <a:t>Stage 2</a:t>
                      </a:r>
                    </a:p>
                  </a:txBody>
                  <a:tcPr/>
                </a:tc>
                <a:tc>
                  <a:txBody>
                    <a:bodyPr/>
                    <a:lstStyle/>
                    <a:p>
                      <a:pPr algn="ctr"/>
                      <a:r>
                        <a:rPr lang="en-GB" dirty="0"/>
                        <a:t>Stage 3</a:t>
                      </a:r>
                    </a:p>
                  </a:txBody>
                  <a:tcPr/>
                </a:tc>
                <a:extLst>
                  <a:ext uri="{0D108BD9-81ED-4DB2-BD59-A6C34878D82A}">
                    <a16:rowId xmlns:a16="http://schemas.microsoft.com/office/drawing/2014/main" val="10000"/>
                  </a:ext>
                </a:extLst>
              </a:tr>
              <a:tr h="1382105">
                <a:tc>
                  <a:txBody>
                    <a:bodyPr/>
                    <a:lstStyle/>
                    <a:p>
                      <a:endParaRPr lang="en-GB" sz="1050" dirty="0"/>
                    </a:p>
                    <a:p>
                      <a:r>
                        <a:rPr lang="en-GB" sz="1050" dirty="0"/>
                        <a:t>Observation 1</a:t>
                      </a:r>
                    </a:p>
                    <a:p>
                      <a:endParaRPr lang="en-GB" sz="1050" dirty="0"/>
                    </a:p>
                    <a:p>
                      <a:r>
                        <a:rPr lang="en-GB" sz="1050" dirty="0"/>
                        <a:t>Observation 2</a:t>
                      </a:r>
                    </a:p>
                    <a:p>
                      <a:endParaRPr lang="en-GB" sz="1050" dirty="0"/>
                    </a:p>
                    <a:p>
                      <a:r>
                        <a:rPr lang="en-GB" sz="1050" dirty="0"/>
                        <a:t>Observation </a:t>
                      </a:r>
                      <a:r>
                        <a:rPr lang="en-GB" sz="1050" dirty="0" smtClean="0"/>
                        <a:t>3</a:t>
                      </a:r>
                    </a:p>
                    <a:p>
                      <a:endParaRPr lang="en-GB" sz="1050" dirty="0" smtClean="0"/>
                    </a:p>
                    <a:p>
                      <a:r>
                        <a:rPr lang="en-GB" sz="1050" dirty="0" smtClean="0"/>
                        <a:t>……</a:t>
                      </a:r>
                      <a:endParaRPr lang="en-GB" sz="1050" dirty="0"/>
                    </a:p>
                  </a:txBody>
                  <a:tcPr/>
                </a:tc>
                <a:tc>
                  <a:txBody>
                    <a:bodyPr/>
                    <a:lstStyle/>
                    <a:p>
                      <a:endParaRPr lang="en-GB" sz="1050" dirty="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1263052" y="3499655"/>
            <a:ext cx="3539943"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r"/>
            <a:r>
              <a:rPr lang="en-GB" dirty="0"/>
              <a:t>‘Looking is not as simple as it looks.’</a:t>
            </a:r>
          </a:p>
          <a:p>
            <a:pPr algn="r"/>
            <a:r>
              <a:rPr lang="en-GB" dirty="0"/>
              <a:t>Ad Reinhardt</a:t>
            </a:r>
          </a:p>
        </p:txBody>
      </p:sp>
      <p:sp>
        <p:nvSpPr>
          <p:cNvPr id="3" name="TextBox 2"/>
          <p:cNvSpPr txBox="1"/>
          <p:nvPr/>
        </p:nvSpPr>
        <p:spPr>
          <a:xfrm>
            <a:off x="5441238" y="2154924"/>
            <a:ext cx="1364927" cy="258532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GB" sz="2400" b="1" dirty="0"/>
              <a:t>Tip:</a:t>
            </a:r>
          </a:p>
          <a:p>
            <a:endParaRPr lang="en-GB" b="1" dirty="0"/>
          </a:p>
          <a:p>
            <a:r>
              <a:rPr lang="en-GB" sz="2000" dirty="0"/>
              <a:t>Imagine that you’re describing it to a </a:t>
            </a:r>
            <a:r>
              <a:rPr lang="en-GB" sz="2000" dirty="0" smtClean="0"/>
              <a:t>person on the phone</a:t>
            </a:r>
            <a:endParaRPr lang="en-GB" sz="2000" dirty="0"/>
          </a:p>
        </p:txBody>
      </p:sp>
    </p:spTree>
    <p:extLst>
      <p:ext uri="{BB962C8B-B14F-4D97-AF65-F5344CB8AC3E}">
        <p14:creationId xmlns:p14="http://schemas.microsoft.com/office/powerpoint/2010/main" val="239378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962" y="114274"/>
            <a:ext cx="3834538" cy="1143000"/>
          </a:xfrm>
        </p:spPr>
        <p:txBody>
          <a:bodyPr>
            <a:normAutofit/>
          </a:bodyPr>
          <a:lstStyle/>
          <a:p>
            <a:r>
              <a:rPr lang="en-GB" sz="3600" b="1" dirty="0"/>
              <a:t>Describe the image</a:t>
            </a:r>
          </a:p>
        </p:txBody>
      </p:sp>
      <p:sp>
        <p:nvSpPr>
          <p:cNvPr id="3" name="Content Placeholder 2"/>
          <p:cNvSpPr>
            <a:spLocks noGrp="1"/>
          </p:cNvSpPr>
          <p:nvPr>
            <p:ph idx="1"/>
          </p:nvPr>
        </p:nvSpPr>
        <p:spPr>
          <a:xfrm>
            <a:off x="375557" y="2503192"/>
            <a:ext cx="6634844" cy="4021907"/>
          </a:xfrm>
        </p:spPr>
        <p:txBody>
          <a:bodyPr>
            <a:normAutofit/>
          </a:bodyPr>
          <a:lstStyle/>
          <a:p>
            <a:pPr marL="0" indent="0">
              <a:buNone/>
            </a:pPr>
            <a:r>
              <a:rPr lang="en-GB" u="sng" dirty="0"/>
              <a:t>Examples of questions:</a:t>
            </a:r>
          </a:p>
          <a:p>
            <a:pPr marL="0" indent="0">
              <a:buNone/>
            </a:pPr>
            <a:endParaRPr lang="en-GB" dirty="0"/>
          </a:p>
          <a:p>
            <a:pPr>
              <a:buFont typeface="Wingdings" panose="05000000000000000000" pitchFamily="2" charset="2"/>
              <a:buChar char="Ä"/>
            </a:pPr>
            <a:r>
              <a:rPr lang="en-GB" dirty="0"/>
              <a:t>What kind of picture is it?</a:t>
            </a:r>
          </a:p>
          <a:p>
            <a:pPr>
              <a:buFont typeface="Wingdings" panose="05000000000000000000" pitchFamily="2" charset="2"/>
              <a:buChar char="Ä"/>
            </a:pPr>
            <a:r>
              <a:rPr lang="en-GB" dirty="0" smtClean="0"/>
              <a:t>Who </a:t>
            </a:r>
            <a:r>
              <a:rPr lang="en-GB" dirty="0"/>
              <a:t>is involved? Where are they</a:t>
            </a:r>
            <a:r>
              <a:rPr lang="en-GB" dirty="0" smtClean="0"/>
              <a:t>? What do they look like? Etc.</a:t>
            </a:r>
            <a:endParaRPr lang="en-GB" dirty="0"/>
          </a:p>
          <a:p>
            <a:pPr>
              <a:buFont typeface="Wingdings" panose="05000000000000000000" pitchFamily="2" charset="2"/>
              <a:buChar char="Ä"/>
            </a:pPr>
            <a:r>
              <a:rPr lang="en-GB" dirty="0"/>
              <a:t>What is happening in the picture?</a:t>
            </a: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173691" y="-163319"/>
            <a:ext cx="5007428" cy="699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33342" y="389741"/>
            <a:ext cx="1944216" cy="1815882"/>
          </a:xfrm>
          <a:prstGeom prst="rect">
            <a:avLst/>
          </a:prstGeom>
          <a:noFill/>
        </p:spPr>
        <p:txBody>
          <a:bodyPr wrap="square" rtlCol="0">
            <a:spAutoFit/>
          </a:bodyPr>
          <a:lstStyle/>
          <a:p>
            <a:r>
              <a:rPr lang="en-GB" sz="2800" dirty="0"/>
              <a:t>What?</a:t>
            </a:r>
          </a:p>
          <a:p>
            <a:r>
              <a:rPr lang="en-GB" sz="2800" dirty="0"/>
              <a:t>When?</a:t>
            </a:r>
          </a:p>
          <a:p>
            <a:r>
              <a:rPr lang="en-GB" sz="2800" dirty="0"/>
              <a:t>Who?</a:t>
            </a:r>
          </a:p>
          <a:p>
            <a:r>
              <a:rPr lang="en-GB" sz="2800" dirty="0"/>
              <a:t>Where?</a:t>
            </a:r>
          </a:p>
        </p:txBody>
      </p:sp>
    </p:spTree>
    <p:extLst>
      <p:ext uri="{BB962C8B-B14F-4D97-AF65-F5344CB8AC3E}">
        <p14:creationId xmlns:p14="http://schemas.microsoft.com/office/powerpoint/2010/main" val="266675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93237251"/>
              </p:ext>
            </p:extLst>
          </p:nvPr>
        </p:nvGraphicFramePr>
        <p:xfrm>
          <a:off x="5572125" y="627277"/>
          <a:ext cx="4906888" cy="4722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2745" y="0"/>
            <a:ext cx="4897757" cy="684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flipV="1">
            <a:off x="4183380" y="4789890"/>
            <a:ext cx="2480310" cy="4607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flipH="1" flipV="1">
            <a:off x="1623060" y="3829050"/>
            <a:ext cx="5040630" cy="44670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5160502" y="-43266"/>
            <a:ext cx="4131452" cy="523220"/>
          </a:xfrm>
          <a:prstGeom prst="rect">
            <a:avLst/>
          </a:prstGeom>
          <a:noFill/>
        </p:spPr>
        <p:txBody>
          <a:bodyPr wrap="none" rtlCol="0">
            <a:spAutoFit/>
          </a:bodyPr>
          <a:lstStyle/>
          <a:p>
            <a:r>
              <a:rPr lang="en-GB" sz="2800" dirty="0"/>
              <a:t>Tell me about this picture…</a:t>
            </a:r>
          </a:p>
        </p:txBody>
      </p:sp>
    </p:spTree>
    <p:extLst>
      <p:ext uri="{BB962C8B-B14F-4D97-AF65-F5344CB8AC3E}">
        <p14:creationId xmlns:p14="http://schemas.microsoft.com/office/powerpoint/2010/main" val="1571844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Example of a </a:t>
            </a:r>
            <a:r>
              <a:rPr lang="en-GB" sz="4000" b="1" dirty="0"/>
              <a:t>descriptive</a:t>
            </a:r>
            <a:r>
              <a:rPr lang="en-GB" sz="4000" dirty="0"/>
              <a:t> paragraph</a:t>
            </a:r>
          </a:p>
        </p:txBody>
      </p:sp>
      <p:sp>
        <p:nvSpPr>
          <p:cNvPr id="3" name="Content Placeholder 2"/>
          <p:cNvSpPr>
            <a:spLocks noGrp="1"/>
          </p:cNvSpPr>
          <p:nvPr>
            <p:ph idx="1"/>
          </p:nvPr>
        </p:nvSpPr>
        <p:spPr>
          <a:xfrm>
            <a:off x="996043" y="1844825"/>
            <a:ext cx="10205357" cy="4281339"/>
          </a:xfrm>
        </p:spPr>
        <p:txBody>
          <a:bodyPr>
            <a:noAutofit/>
          </a:bodyPr>
          <a:lstStyle/>
          <a:p>
            <a:pPr marL="0" indent="0">
              <a:lnSpc>
                <a:spcPct val="150000"/>
              </a:lnSpc>
              <a:buNone/>
            </a:pPr>
            <a:r>
              <a:rPr lang="en-GB" sz="2400" dirty="0"/>
              <a:t>	In this black and white engraving, a woman is sitting in a </a:t>
            </a:r>
            <a:r>
              <a:rPr lang="en-GB" sz="2400" dirty="0" smtClean="0"/>
              <a:t>dark room, </a:t>
            </a:r>
            <a:r>
              <a:rPr lang="en-GB" sz="2400" dirty="0"/>
              <a:t>clad in an elegant white dress, with hands interlaced on her knee. A man in a conical cap is cutting her hair while she’s looking longingly at a painting on the easel to her left. Her eyes look alert. An artist is watching her as he is packing up his paints on the table. Other objects in the </a:t>
            </a:r>
            <a:r>
              <a:rPr lang="en-GB" sz="2400" dirty="0" smtClean="0"/>
              <a:t>room </a:t>
            </a:r>
            <a:r>
              <a:rPr lang="en-GB" sz="2400" dirty="0"/>
              <a:t>include a palette knife in the right hand corner and a quill pen on the left, as well as a heap of dark fabric at the foot of the woman.</a:t>
            </a:r>
          </a:p>
        </p:txBody>
      </p:sp>
    </p:spTree>
    <p:extLst>
      <p:ext uri="{BB962C8B-B14F-4D97-AF65-F5344CB8AC3E}">
        <p14:creationId xmlns:p14="http://schemas.microsoft.com/office/powerpoint/2010/main" val="1458762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229" y="188640"/>
            <a:ext cx="5252535" cy="3744416"/>
          </a:xfrm>
        </p:spPr>
        <p:txBody>
          <a:bodyPr>
            <a:noAutofit/>
          </a:bodyPr>
          <a:lstStyle/>
          <a:p>
            <a:r>
              <a:rPr lang="en-GB" sz="3600" b="1" dirty="0">
                <a:solidFill>
                  <a:srgbClr val="00B050"/>
                </a:solidFill>
              </a:rPr>
              <a:t>Stage 2:</a:t>
            </a:r>
            <a:br>
              <a:rPr lang="en-GB" sz="3600" b="1" dirty="0">
                <a:solidFill>
                  <a:srgbClr val="00B050"/>
                </a:solidFill>
              </a:rPr>
            </a:br>
            <a:r>
              <a:rPr lang="en-GB" sz="3600" b="1" dirty="0">
                <a:solidFill>
                  <a:srgbClr val="00B050"/>
                </a:solidFill>
              </a:rPr>
              <a:t/>
            </a:r>
            <a:br>
              <a:rPr lang="en-GB" sz="3600" b="1" dirty="0">
                <a:solidFill>
                  <a:srgbClr val="00B050"/>
                </a:solidFill>
              </a:rPr>
            </a:br>
            <a:r>
              <a:rPr lang="en-GB" sz="3600" b="1" dirty="0">
                <a:solidFill>
                  <a:srgbClr val="00B050"/>
                </a:solidFill>
              </a:rPr>
              <a:t>Analyse the image</a:t>
            </a:r>
            <a:br>
              <a:rPr lang="en-GB" sz="3600" b="1" dirty="0">
                <a:solidFill>
                  <a:srgbClr val="00B050"/>
                </a:solidFill>
              </a:rPr>
            </a:br>
            <a:r>
              <a:rPr lang="en-GB" sz="2000" b="1" dirty="0">
                <a:solidFill>
                  <a:srgbClr val="00B050"/>
                </a:solidFill>
              </a:rPr>
              <a:t/>
            </a:r>
            <a:br>
              <a:rPr lang="en-GB" sz="2000" b="1" dirty="0">
                <a:solidFill>
                  <a:srgbClr val="00B050"/>
                </a:solidFill>
              </a:rPr>
            </a:br>
            <a:r>
              <a:rPr lang="en-GB" sz="3600" b="1" dirty="0">
                <a:solidFill>
                  <a:srgbClr val="00B050"/>
                </a:solidFill>
              </a:rPr>
              <a:t>- what does it </a:t>
            </a:r>
            <a:r>
              <a:rPr lang="en-GB" sz="4800" b="1" u="sng" dirty="0">
                <a:solidFill>
                  <a:srgbClr val="00B050"/>
                </a:solidFill>
              </a:rPr>
              <a:t>mean</a:t>
            </a:r>
            <a:r>
              <a:rPr lang="en-GB" sz="3600" b="1" dirty="0">
                <a:solidFill>
                  <a:srgbClr val="00B050"/>
                </a:solidFill>
              </a:rPr>
              <a:t>?</a:t>
            </a: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55780" y="-1559"/>
            <a:ext cx="4912221" cy="686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642675345"/>
              </p:ext>
            </p:extLst>
          </p:nvPr>
        </p:nvGraphicFramePr>
        <p:xfrm>
          <a:off x="535349" y="3933056"/>
          <a:ext cx="4988367" cy="2702922"/>
        </p:xfrm>
        <a:graphic>
          <a:graphicData uri="http://schemas.openxmlformats.org/drawingml/2006/table">
            <a:tbl>
              <a:tblPr firstRow="1" bandRow="1">
                <a:tableStyleId>{69CF1AB2-1976-4502-BF36-3FF5EA218861}</a:tableStyleId>
              </a:tblPr>
              <a:tblGrid>
                <a:gridCol w="1662789">
                  <a:extLst>
                    <a:ext uri="{9D8B030D-6E8A-4147-A177-3AD203B41FA5}">
                      <a16:colId xmlns:a16="http://schemas.microsoft.com/office/drawing/2014/main" val="20000"/>
                    </a:ext>
                  </a:extLst>
                </a:gridCol>
                <a:gridCol w="1662789">
                  <a:extLst>
                    <a:ext uri="{9D8B030D-6E8A-4147-A177-3AD203B41FA5}">
                      <a16:colId xmlns:a16="http://schemas.microsoft.com/office/drawing/2014/main" val="20001"/>
                    </a:ext>
                  </a:extLst>
                </a:gridCol>
                <a:gridCol w="1662789">
                  <a:extLst>
                    <a:ext uri="{9D8B030D-6E8A-4147-A177-3AD203B41FA5}">
                      <a16:colId xmlns:a16="http://schemas.microsoft.com/office/drawing/2014/main" val="20002"/>
                    </a:ext>
                  </a:extLst>
                </a:gridCol>
              </a:tblGrid>
              <a:tr h="851314">
                <a:tc>
                  <a:txBody>
                    <a:bodyPr/>
                    <a:lstStyle/>
                    <a:p>
                      <a:pPr algn="ctr"/>
                      <a:r>
                        <a:rPr lang="en-GB" dirty="0"/>
                        <a:t>Stage 1</a:t>
                      </a:r>
                    </a:p>
                    <a:p>
                      <a:pPr algn="ctr"/>
                      <a:r>
                        <a:rPr lang="en-GB" sz="1600" dirty="0"/>
                        <a:t>Description</a:t>
                      </a:r>
                    </a:p>
                  </a:txBody>
                  <a:tcPr/>
                </a:tc>
                <a:tc>
                  <a:txBody>
                    <a:bodyPr/>
                    <a:lstStyle/>
                    <a:p>
                      <a:pPr algn="ctr"/>
                      <a:r>
                        <a:rPr lang="en-GB" dirty="0"/>
                        <a:t>Stage 2</a:t>
                      </a:r>
                    </a:p>
                    <a:p>
                      <a:pPr algn="ctr"/>
                      <a:r>
                        <a:rPr lang="en-GB" sz="1600" dirty="0"/>
                        <a:t>Analysis</a:t>
                      </a:r>
                      <a:endParaRPr lang="en-GB" dirty="0"/>
                    </a:p>
                  </a:txBody>
                  <a:tcPr/>
                </a:tc>
                <a:tc>
                  <a:txBody>
                    <a:bodyPr/>
                    <a:lstStyle/>
                    <a:p>
                      <a:pPr algn="ctr"/>
                      <a:r>
                        <a:rPr lang="en-GB" dirty="0"/>
                        <a:t>Stage 3</a:t>
                      </a:r>
                    </a:p>
                  </a:txBody>
                  <a:tcPr/>
                </a:tc>
                <a:extLst>
                  <a:ext uri="{0D108BD9-81ED-4DB2-BD59-A6C34878D82A}">
                    <a16:rowId xmlns:a16="http://schemas.microsoft.com/office/drawing/2014/main" val="10000"/>
                  </a:ext>
                </a:extLst>
              </a:tr>
              <a:tr h="1851608">
                <a:tc>
                  <a:txBody>
                    <a:bodyPr/>
                    <a:lstStyle/>
                    <a:p>
                      <a:endParaRPr lang="en-GB" sz="1400" dirty="0"/>
                    </a:p>
                    <a:p>
                      <a:r>
                        <a:rPr lang="en-GB" sz="1400" dirty="0"/>
                        <a:t>Observation 1</a:t>
                      </a:r>
                    </a:p>
                    <a:p>
                      <a:endParaRPr lang="en-GB" sz="1400" dirty="0"/>
                    </a:p>
                    <a:p>
                      <a:r>
                        <a:rPr lang="en-GB" sz="1400" dirty="0"/>
                        <a:t>Observation 2</a:t>
                      </a:r>
                    </a:p>
                    <a:p>
                      <a:endParaRPr lang="en-GB" sz="1400" dirty="0"/>
                    </a:p>
                    <a:p>
                      <a:r>
                        <a:rPr lang="en-GB" sz="1400" dirty="0"/>
                        <a:t>Observation </a:t>
                      </a:r>
                      <a:r>
                        <a:rPr lang="en-GB" sz="1400" dirty="0" smtClean="0"/>
                        <a:t>3</a:t>
                      </a:r>
                    </a:p>
                    <a:p>
                      <a:endParaRPr lang="en-GB" sz="1400" dirty="0" smtClean="0"/>
                    </a:p>
                    <a:p>
                      <a:r>
                        <a:rPr lang="en-GB" sz="1400" dirty="0" smtClean="0"/>
                        <a:t>…..</a:t>
                      </a:r>
                      <a:endParaRPr lang="en-GB" sz="1400" dirty="0"/>
                    </a:p>
                  </a:txBody>
                  <a:tcPr/>
                </a:tc>
                <a:tc>
                  <a:txBody>
                    <a:bodyPr/>
                    <a:lstStyle/>
                    <a:p>
                      <a:endParaRPr lang="en-GB" sz="1400" dirty="0"/>
                    </a:p>
                    <a:p>
                      <a:r>
                        <a:rPr lang="en-GB" sz="1400" dirty="0"/>
                        <a:t>Interpretation</a:t>
                      </a:r>
                      <a:r>
                        <a:rPr lang="en-GB" sz="1400" baseline="0" dirty="0"/>
                        <a:t> 1</a:t>
                      </a:r>
                    </a:p>
                    <a:p>
                      <a:endParaRPr lang="en-GB" sz="1400" baseline="0" dirty="0"/>
                    </a:p>
                    <a:p>
                      <a:r>
                        <a:rPr lang="en-GB" sz="1400" dirty="0"/>
                        <a:t>Interpretation</a:t>
                      </a:r>
                      <a:r>
                        <a:rPr lang="en-GB" sz="1400" baseline="0" dirty="0"/>
                        <a:t>  2</a:t>
                      </a:r>
                    </a:p>
                    <a:p>
                      <a:endParaRPr lang="en-GB" sz="1400" baseline="0" dirty="0"/>
                    </a:p>
                    <a:p>
                      <a:r>
                        <a:rPr lang="en-GB" sz="1400" dirty="0"/>
                        <a:t>Interpretation</a:t>
                      </a:r>
                      <a:r>
                        <a:rPr lang="en-GB" sz="1400" baseline="0" dirty="0"/>
                        <a:t>  </a:t>
                      </a:r>
                      <a:r>
                        <a:rPr lang="en-GB" sz="1400" baseline="0" dirty="0" smtClean="0"/>
                        <a:t>3</a:t>
                      </a:r>
                    </a:p>
                    <a:p>
                      <a:endParaRPr lang="en-GB" sz="1400" baseline="0" dirty="0" smtClean="0"/>
                    </a:p>
                    <a:p>
                      <a:r>
                        <a:rPr lang="en-GB" sz="1400" baseline="0" dirty="0" smtClean="0"/>
                        <a:t>….</a:t>
                      </a:r>
                      <a:endParaRPr lang="en-GB" sz="2800" dirty="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Left Arrow 2"/>
          <p:cNvSpPr/>
          <p:nvPr/>
        </p:nvSpPr>
        <p:spPr>
          <a:xfrm>
            <a:off x="1931613" y="5088955"/>
            <a:ext cx="180020" cy="1245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eft Arrow 5"/>
          <p:cNvSpPr/>
          <p:nvPr/>
        </p:nvSpPr>
        <p:spPr>
          <a:xfrm>
            <a:off x="1910830" y="5523219"/>
            <a:ext cx="180020" cy="1245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Left Arrow 6"/>
          <p:cNvSpPr/>
          <p:nvPr/>
        </p:nvSpPr>
        <p:spPr>
          <a:xfrm>
            <a:off x="1896100" y="5945608"/>
            <a:ext cx="180020" cy="1245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7173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06C62138D5754EA41BA4DC19A1E407" ma:contentTypeVersion="13" ma:contentTypeDescription="Create a new document." ma:contentTypeScope="" ma:versionID="3a1a4c7b9dbc6fb465a169b760df04dd">
  <xsd:schema xmlns:xsd="http://www.w3.org/2001/XMLSchema" xmlns:xs="http://www.w3.org/2001/XMLSchema" xmlns:p="http://schemas.microsoft.com/office/2006/metadata/properties" xmlns:ns3="19882bb7-d337-499c-92d8-e4c0858a3aef" xmlns:ns4="bca5432e-c0ba-41ff-bf15-2948da11e02b" targetNamespace="http://schemas.microsoft.com/office/2006/metadata/properties" ma:root="true" ma:fieldsID="05961855595cd9f858c3ec58df3bc9e6" ns3:_="" ns4:_="">
    <xsd:import namespace="19882bb7-d337-499c-92d8-e4c0858a3aef"/>
    <xsd:import namespace="bca5432e-c0ba-41ff-bf15-2948da11e02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882bb7-d337-499c-92d8-e4c0858a3ae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a5432e-c0ba-41ff-bf15-2948da11e02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D8C8B0-135F-420D-86B9-19359EAAFBA3}">
  <ds:schemaRefs>
    <ds:schemaRef ds:uri="bca5432e-c0ba-41ff-bf15-2948da11e02b"/>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19882bb7-d337-499c-92d8-e4c0858a3aef"/>
    <ds:schemaRef ds:uri="http://www.w3.org/XML/1998/namespace"/>
    <ds:schemaRef ds:uri="http://purl.org/dc/dcmitype/"/>
  </ds:schemaRefs>
</ds:datastoreItem>
</file>

<file path=customXml/itemProps2.xml><?xml version="1.0" encoding="utf-8"?>
<ds:datastoreItem xmlns:ds="http://schemas.openxmlformats.org/officeDocument/2006/customXml" ds:itemID="{61DE0A53-3B35-4A97-8939-21A3B1276146}">
  <ds:schemaRefs>
    <ds:schemaRef ds:uri="http://schemas.microsoft.com/sharepoint/v3/contenttype/forms"/>
  </ds:schemaRefs>
</ds:datastoreItem>
</file>

<file path=customXml/itemProps3.xml><?xml version="1.0" encoding="utf-8"?>
<ds:datastoreItem xmlns:ds="http://schemas.openxmlformats.org/officeDocument/2006/customXml" ds:itemID="{67791BDE-0C1E-407F-B821-B0E875F275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882bb7-d337-499c-92d8-e4c0858a3aef"/>
    <ds:schemaRef ds:uri="bca5432e-c0ba-41ff-bf15-2948da11e0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10885</TotalTime>
  <Words>6323</Words>
  <Application>Microsoft Office PowerPoint</Application>
  <PresentationFormat>Widescreen</PresentationFormat>
  <Paragraphs>421</Paragraphs>
  <Slides>30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Gill Sans MT</vt:lpstr>
      <vt:lpstr>Arial</vt:lpstr>
      <vt:lpstr>Calibri Light</vt:lpstr>
      <vt:lpstr>Calibri</vt:lpstr>
      <vt:lpstr>SimHei</vt:lpstr>
      <vt:lpstr>Wingdings</vt:lpstr>
      <vt:lpstr>Office Theme</vt:lpstr>
      <vt:lpstr>PowerPoint Presentation</vt:lpstr>
      <vt:lpstr>Elements of Writing</vt:lpstr>
      <vt:lpstr>Writing exercise with an image</vt:lpstr>
      <vt:lpstr>Writing exercise with an image</vt:lpstr>
      <vt:lpstr>Stage 1: Description  Look at the image  - what do you see?</vt:lpstr>
      <vt:lpstr>Describe the image</vt:lpstr>
      <vt:lpstr>PowerPoint Presentation</vt:lpstr>
      <vt:lpstr>Example of a descriptive paragraph</vt:lpstr>
      <vt:lpstr>Stage 2:  Analyse the image  - what does it mean?</vt:lpstr>
      <vt:lpstr>Analyse the image</vt:lpstr>
      <vt:lpstr>Analyse this picture…</vt:lpstr>
      <vt:lpstr>Example of a descriptive and analytical paragraph (integrated)</vt:lpstr>
      <vt:lpstr>Stage 3:  Reveal the image  - how/what do you know?</vt:lpstr>
      <vt:lpstr>Reveal the image</vt:lpstr>
      <vt:lpstr>Critically analyse this picture…</vt:lpstr>
      <vt:lpstr>Example of a critical analytical writing paragraph (Harvard)</vt:lpstr>
      <vt:lpstr>Example of a critical analytical writing paragraph (MHRA, sans footnotes)</vt:lpstr>
      <vt:lpstr>Reference List (Harvard)</vt:lpstr>
      <vt:lpstr>Bibliography (MHRA)</vt:lpstr>
      <vt:lpstr>PowerPoint Presentation</vt:lpstr>
      <vt:lpstr>PowerPoint Presentation</vt:lpstr>
      <vt:lpstr>PowerPoint Presentation</vt:lpstr>
      <vt:lpstr>PowerPoint Presentation</vt:lpstr>
      <vt:lpstr>Paragraph – example 1</vt:lpstr>
      <vt:lpstr>Paragraph – example 2</vt:lpstr>
      <vt:lpstr>Application of the method</vt:lpstr>
      <vt:lpstr>Analyse  this!</vt:lpstr>
      <vt:lpstr>TIME image: Critical analysis </vt:lpstr>
      <vt:lpstr>Analyse a text</vt:lpstr>
      <vt:lpstr>PowerPoint Presentation</vt:lpstr>
    </vt:vector>
  </TitlesOfParts>
  <Company>Plymouth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Alicja Syska</dc:creator>
  <cp:lastModifiedBy>Alicja Syska</cp:lastModifiedBy>
  <cp:revision>132</cp:revision>
  <cp:lastPrinted>2019-10-11T15:09:55Z</cp:lastPrinted>
  <dcterms:created xsi:type="dcterms:W3CDTF">2018-10-23T12:43:36Z</dcterms:created>
  <dcterms:modified xsi:type="dcterms:W3CDTF">2020-05-28T18:01:13Z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0x010100F506C62138D5754EA41BA4DC19A1E407</vt:lpwstr>
  </property>
</Properties>
</file>